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59"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F2C1185-A0DB-436C-AAC6-A203552E5C0F}" type="datetimeFigureOut">
              <a:rPr kumimoji="1" lang="ja-JP" altLang="en-US" smtClean="0"/>
              <a:t>2021/10/11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48172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F2C1185-A0DB-436C-AAC6-A203552E5C0F}" type="datetimeFigureOut">
              <a:rPr kumimoji="1" lang="ja-JP" altLang="en-US" smtClean="0"/>
              <a:t>2021/10/11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3022498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F2C1185-A0DB-436C-AAC6-A203552E5C0F}" type="datetimeFigureOut">
              <a:rPr kumimoji="1" lang="ja-JP" altLang="en-US" smtClean="0"/>
              <a:t>2021/10/11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82505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F2C1185-A0DB-436C-AAC6-A203552E5C0F}" type="datetimeFigureOut">
              <a:rPr kumimoji="1" lang="ja-JP" altLang="en-US" smtClean="0"/>
              <a:t>2021/10/11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1796955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F2C1185-A0DB-436C-AAC6-A203552E5C0F}" type="datetimeFigureOut">
              <a:rPr kumimoji="1" lang="ja-JP" altLang="en-US" smtClean="0"/>
              <a:t>2021/10/11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2824070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F2C1185-A0DB-436C-AAC6-A203552E5C0F}" type="datetimeFigureOut">
              <a:rPr kumimoji="1" lang="ja-JP" altLang="en-US" smtClean="0"/>
              <a:t>2021/10/11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2430649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F2C1185-A0DB-436C-AAC6-A203552E5C0F}" type="datetimeFigureOut">
              <a:rPr kumimoji="1" lang="ja-JP" altLang="en-US" smtClean="0"/>
              <a:t>2021/10/11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3191852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F2C1185-A0DB-436C-AAC6-A203552E5C0F}" type="datetimeFigureOut">
              <a:rPr kumimoji="1" lang="ja-JP" altLang="en-US" smtClean="0"/>
              <a:t>2021/10/11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2079332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F2C1185-A0DB-436C-AAC6-A203552E5C0F}" type="datetimeFigureOut">
              <a:rPr kumimoji="1" lang="ja-JP" altLang="en-US" smtClean="0"/>
              <a:t>2021/10/11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3829757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F2C1185-A0DB-436C-AAC6-A203552E5C0F}" type="datetimeFigureOut">
              <a:rPr kumimoji="1" lang="ja-JP" altLang="en-US" smtClean="0"/>
              <a:t>2021/10/11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2845840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F2C1185-A0DB-436C-AAC6-A203552E5C0F}" type="datetimeFigureOut">
              <a:rPr kumimoji="1" lang="ja-JP" altLang="en-US" smtClean="0"/>
              <a:t>2021/10/11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1375199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2C1185-A0DB-436C-AAC6-A203552E5C0F}" type="datetimeFigureOut">
              <a:rPr kumimoji="1" lang="ja-JP" altLang="en-US" smtClean="0"/>
              <a:t>2021/10/11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2347135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48352" y="1968512"/>
            <a:ext cx="10071932" cy="2308324"/>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dirty="0" smtClean="0"/>
              <a:t>発表内容に応じて自由に作成してください。</a:t>
            </a:r>
            <a:endParaRPr kumimoji="1" lang="en-US" altLang="ja-JP" dirty="0" smtClean="0"/>
          </a:p>
          <a:p>
            <a:r>
              <a:rPr lang="ja-JP" altLang="en-US" dirty="0" smtClean="0">
                <a:solidFill>
                  <a:srgbClr val="FF0000"/>
                </a:solidFill>
              </a:rPr>
              <a:t>・ポスター上部に「第</a:t>
            </a:r>
            <a:r>
              <a:rPr lang="en-US" altLang="ja-JP" dirty="0" smtClean="0">
                <a:solidFill>
                  <a:srgbClr val="FF0000"/>
                </a:solidFill>
              </a:rPr>
              <a:t>23</a:t>
            </a:r>
            <a:r>
              <a:rPr lang="ja-JP" altLang="en-US" dirty="0" smtClean="0">
                <a:solidFill>
                  <a:srgbClr val="FF0000"/>
                </a:solidFill>
              </a:rPr>
              <a:t>回 </a:t>
            </a:r>
            <a:r>
              <a:rPr lang="en-US" altLang="ja-JP" dirty="0" smtClean="0">
                <a:solidFill>
                  <a:srgbClr val="FF0000"/>
                </a:solidFill>
              </a:rPr>
              <a:t>IEEE</a:t>
            </a:r>
            <a:r>
              <a:rPr lang="ja-JP" altLang="en-US" dirty="0" smtClean="0">
                <a:solidFill>
                  <a:srgbClr val="FF0000"/>
                </a:solidFill>
              </a:rPr>
              <a:t>広島支部学生シンポジウム」、「発表題目」、「著者らの名前・所属」、「論文登録番号」の記載をお願いしております。</a:t>
            </a:r>
            <a:endParaRPr lang="en-US" altLang="ja-JP" dirty="0" smtClean="0">
              <a:solidFill>
                <a:srgbClr val="FF0000"/>
              </a:solidFill>
            </a:endParaRPr>
          </a:p>
          <a:p>
            <a:r>
              <a:rPr lang="ja-JP" altLang="en-US" dirty="0" smtClean="0"/>
              <a:t>フォントサイズ</a:t>
            </a:r>
            <a:endParaRPr lang="en-US" altLang="ja-JP" dirty="0" smtClean="0"/>
          </a:p>
          <a:p>
            <a:r>
              <a:rPr lang="ja-JP" altLang="en-US" dirty="0"/>
              <a:t>　</a:t>
            </a:r>
            <a:r>
              <a:rPr lang="ja-JP" altLang="en-US" dirty="0" smtClean="0"/>
              <a:t>聴講者側の見えやすさなどを考慮して以下のサイズを推奨しております。</a:t>
            </a:r>
            <a:endParaRPr lang="en-US" altLang="ja-JP" dirty="0" smtClean="0"/>
          </a:p>
          <a:p>
            <a:r>
              <a:rPr lang="ja-JP" altLang="en-US" dirty="0" smtClean="0"/>
              <a:t>・発表題目：</a:t>
            </a:r>
            <a:r>
              <a:rPr lang="en-US" altLang="ja-JP" dirty="0" smtClean="0"/>
              <a:t>16pt</a:t>
            </a:r>
            <a:r>
              <a:rPr lang="ja-JP" altLang="en-US" dirty="0" smtClean="0"/>
              <a:t>以上</a:t>
            </a:r>
            <a:endParaRPr lang="en-US" altLang="ja-JP" dirty="0" smtClean="0"/>
          </a:p>
          <a:p>
            <a:r>
              <a:rPr lang="ja-JP" altLang="en-US" dirty="0" smtClean="0"/>
              <a:t>・</a:t>
            </a:r>
            <a:r>
              <a:rPr lang="ja-JP" altLang="en-US" dirty="0"/>
              <a:t> 「第</a:t>
            </a:r>
            <a:r>
              <a:rPr lang="en-US" altLang="ja-JP" dirty="0" smtClean="0"/>
              <a:t>23</a:t>
            </a:r>
            <a:r>
              <a:rPr lang="ja-JP" altLang="en-US" dirty="0" smtClean="0"/>
              <a:t>回 </a:t>
            </a:r>
            <a:r>
              <a:rPr lang="en-US" altLang="ja-JP" dirty="0"/>
              <a:t>IEEE</a:t>
            </a:r>
            <a:r>
              <a:rPr lang="ja-JP" altLang="en-US" dirty="0"/>
              <a:t>広島支部学生シンポジウム</a:t>
            </a:r>
            <a:r>
              <a:rPr lang="ja-JP" altLang="en-US" dirty="0" smtClean="0"/>
              <a:t>」、著者ら名前・</a:t>
            </a:r>
            <a:r>
              <a:rPr lang="ja-JP" altLang="en-US" dirty="0"/>
              <a:t>所属、論文登録番号：</a:t>
            </a:r>
            <a:r>
              <a:rPr lang="en-US" altLang="ja-JP" dirty="0" smtClean="0"/>
              <a:t>12pt</a:t>
            </a:r>
            <a:r>
              <a:rPr lang="ja-JP" altLang="en-US" dirty="0" smtClean="0"/>
              <a:t>以上</a:t>
            </a:r>
            <a:endParaRPr lang="en-US" altLang="ja-JP" dirty="0" smtClean="0"/>
          </a:p>
          <a:p>
            <a:r>
              <a:rPr lang="ja-JP" altLang="en-US" dirty="0" smtClean="0"/>
              <a:t>・本文：</a:t>
            </a:r>
            <a:r>
              <a:rPr lang="en-US" altLang="ja-JP" dirty="0" smtClean="0"/>
              <a:t>8pt</a:t>
            </a:r>
            <a:r>
              <a:rPr lang="ja-JP" altLang="en-US" dirty="0" smtClean="0"/>
              <a:t>以上</a:t>
            </a:r>
            <a:endParaRPr kumimoji="1" lang="ja-JP" altLang="en-US" dirty="0"/>
          </a:p>
        </p:txBody>
      </p:sp>
      <p:grpSp>
        <p:nvGrpSpPr>
          <p:cNvPr id="3" name="グループ化 2"/>
          <p:cNvGrpSpPr/>
          <p:nvPr/>
        </p:nvGrpSpPr>
        <p:grpSpPr>
          <a:xfrm>
            <a:off x="1048352" y="208511"/>
            <a:ext cx="9976680" cy="338554"/>
            <a:chOff x="-6127084" y="138084"/>
            <a:chExt cx="13104813" cy="584663"/>
          </a:xfrm>
        </p:grpSpPr>
        <p:sp>
          <p:nvSpPr>
            <p:cNvPr id="4" name="正方形/長方形 3"/>
            <p:cNvSpPr/>
            <p:nvPr/>
          </p:nvSpPr>
          <p:spPr>
            <a:xfrm flipV="1">
              <a:off x="-3591418" y="169599"/>
              <a:ext cx="8035861" cy="430687"/>
            </a:xfrm>
            <a:prstGeom prst="rect">
              <a:avLst/>
            </a:prstGeom>
            <a:solidFill>
              <a:srgbClr val="00B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b="1" dirty="0">
                <a:latin typeface="メイリオ" panose="020B0604030504040204" pitchFamily="50" charset="-128"/>
                <a:ea typeface="メイリオ" panose="020B0604030504040204" pitchFamily="50" charset="-128"/>
              </a:endParaRPr>
            </a:p>
          </p:txBody>
        </p:sp>
        <p:sp>
          <p:nvSpPr>
            <p:cNvPr id="5" name="正方形/長方形 4"/>
            <p:cNvSpPr/>
            <p:nvPr/>
          </p:nvSpPr>
          <p:spPr>
            <a:xfrm rot="10800000" flipV="1">
              <a:off x="-6127084" y="138084"/>
              <a:ext cx="13104813" cy="584663"/>
            </a:xfrm>
            <a:prstGeom prst="rect">
              <a:avLst/>
            </a:prstGeom>
          </p:spPr>
          <p:txBody>
            <a:bodyPr wrap="square">
              <a:spAutoFit/>
            </a:bodyPr>
            <a:lstStyle/>
            <a:p>
              <a:pPr algn="ctr"/>
              <a:r>
                <a:rPr lang="ja-JP" altLang="en-US" sz="1600"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発表</a:t>
              </a:r>
              <a:r>
                <a:rPr lang="ja-JP" altLang="en-US" sz="160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題目</a:t>
              </a:r>
            </a:p>
          </p:txBody>
        </p:sp>
      </p:grpSp>
      <p:sp>
        <p:nvSpPr>
          <p:cNvPr id="6" name="テキスト ボックス 5"/>
          <p:cNvSpPr txBox="1"/>
          <p:nvPr/>
        </p:nvSpPr>
        <p:spPr>
          <a:xfrm>
            <a:off x="3581270" y="476153"/>
            <a:ext cx="4898588" cy="276999"/>
          </a:xfrm>
          <a:prstGeom prst="rect">
            <a:avLst/>
          </a:prstGeom>
          <a:noFill/>
        </p:spPr>
        <p:txBody>
          <a:bodyPr wrap="square" rtlCol="0">
            <a:spAutoFit/>
          </a:bodyPr>
          <a:lstStyle/>
          <a:p>
            <a:r>
              <a:rPr kumimoji="1" lang="ja-JP" altLang="en-US" sz="1200" dirty="0" smtClean="0"/>
              <a:t>◎</a:t>
            </a:r>
            <a:r>
              <a:rPr lang="ja-JP" altLang="en-US" sz="1200" dirty="0"/>
              <a:t>山口</a:t>
            </a:r>
            <a:r>
              <a:rPr kumimoji="1" lang="ja-JP" altLang="en-US" sz="1200" dirty="0" smtClean="0"/>
              <a:t> 太郎</a:t>
            </a:r>
            <a:r>
              <a:rPr kumimoji="1" lang="en-US" altLang="ja-JP" sz="1200" dirty="0" smtClean="0"/>
              <a:t>(</a:t>
            </a:r>
            <a:r>
              <a:rPr lang="ja-JP" altLang="en-US" sz="1200" dirty="0" smtClean="0"/>
              <a:t>所属</a:t>
            </a:r>
            <a:r>
              <a:rPr kumimoji="1" lang="en-US" altLang="ja-JP" sz="1200" dirty="0" smtClean="0"/>
              <a:t>)</a:t>
            </a:r>
            <a:r>
              <a:rPr kumimoji="1" lang="ja-JP" altLang="en-US" sz="1200" dirty="0" err="1" smtClean="0"/>
              <a:t>，</a:t>
            </a:r>
            <a:r>
              <a:rPr lang="ja-JP" altLang="en-US" sz="1200" dirty="0"/>
              <a:t>山口</a:t>
            </a:r>
            <a:r>
              <a:rPr lang="ja-JP" altLang="en-US" sz="1200" dirty="0" smtClean="0"/>
              <a:t> 次郎，</a:t>
            </a:r>
            <a:r>
              <a:rPr lang="ja-JP" altLang="en-US" sz="1200" dirty="0"/>
              <a:t>山口</a:t>
            </a:r>
            <a:r>
              <a:rPr lang="ja-JP" altLang="en-US" sz="1200" dirty="0" smtClean="0"/>
              <a:t> 三郎，</a:t>
            </a:r>
            <a:r>
              <a:rPr lang="ja-JP" altLang="en-US" sz="1200" dirty="0"/>
              <a:t>山口</a:t>
            </a:r>
            <a:r>
              <a:rPr lang="ja-JP" altLang="en-US" sz="1200" dirty="0" smtClean="0"/>
              <a:t> 花子</a:t>
            </a:r>
            <a:endParaRPr kumimoji="1" lang="ja-JP" altLang="en-US" sz="1200" dirty="0"/>
          </a:p>
        </p:txBody>
      </p:sp>
      <p:sp>
        <p:nvSpPr>
          <p:cNvPr id="7" name="テキスト ボックス 6"/>
          <p:cNvSpPr txBox="1"/>
          <p:nvPr/>
        </p:nvSpPr>
        <p:spPr>
          <a:xfrm>
            <a:off x="1477477" y="0"/>
            <a:ext cx="8730113" cy="307700"/>
          </a:xfrm>
          <a:prstGeom prst="rect">
            <a:avLst/>
          </a:prstGeom>
          <a:noFill/>
        </p:spPr>
        <p:txBody>
          <a:bodyPr wrap="square" lIns="91360" tIns="45682" rIns="91360" bIns="45682" rtlCol="0">
            <a:spAutoFit/>
          </a:bodyPr>
          <a:lstStyle/>
          <a:p>
            <a:pPr lvl="0" algn="ctr" defTabSz="3506633">
              <a:defRPr/>
            </a:pPr>
            <a:r>
              <a:rPr lang="ja-JP" altLang="en-US" sz="1400" b="1" dirty="0" smtClean="0">
                <a:latin typeface="メイリオ" panose="020B0604030504040204" pitchFamily="50" charset="-128"/>
                <a:ea typeface="メイリオ" panose="020B0604030504040204" pitchFamily="50" charset="-128"/>
              </a:rPr>
              <a:t>第</a:t>
            </a:r>
            <a:r>
              <a:rPr lang="en-US" altLang="ja-JP" sz="1400" b="1" dirty="0" smtClean="0">
                <a:latin typeface="メイリオ" panose="020B0604030504040204" pitchFamily="50" charset="-128"/>
                <a:ea typeface="メイリオ" panose="020B0604030504040204" pitchFamily="50" charset="-128"/>
              </a:rPr>
              <a:t>23</a:t>
            </a:r>
            <a:r>
              <a:rPr lang="ja-JP" altLang="en-US" sz="1400" b="1" dirty="0" smtClean="0">
                <a:latin typeface="メイリオ" panose="020B0604030504040204" pitchFamily="50" charset="-128"/>
                <a:ea typeface="メイリオ" panose="020B0604030504040204" pitchFamily="50" charset="-128"/>
              </a:rPr>
              <a:t>回 </a:t>
            </a:r>
            <a:r>
              <a:rPr lang="en-US" altLang="ja-JP" sz="1400" b="1" dirty="0" smtClean="0">
                <a:latin typeface="メイリオ" panose="020B0604030504040204" pitchFamily="50" charset="-128"/>
                <a:ea typeface="メイリオ" panose="020B0604030504040204" pitchFamily="50" charset="-128"/>
              </a:rPr>
              <a:t>IEEE</a:t>
            </a:r>
            <a:r>
              <a:rPr lang="ja-JP" altLang="en-US" sz="1400" b="1" dirty="0">
                <a:latin typeface="メイリオ" panose="020B0604030504040204" pitchFamily="50" charset="-128"/>
                <a:ea typeface="メイリオ" panose="020B0604030504040204" pitchFamily="50" charset="-128"/>
              </a:rPr>
              <a:t>広島支部学生</a:t>
            </a:r>
            <a:r>
              <a:rPr lang="ja-JP" altLang="en-US" sz="1400" b="1" dirty="0" smtClean="0">
                <a:latin typeface="メイリオ" panose="020B0604030504040204" pitchFamily="50" charset="-128"/>
                <a:ea typeface="メイリオ" panose="020B0604030504040204" pitchFamily="50" charset="-128"/>
              </a:rPr>
              <a:t>シンポジウム</a:t>
            </a:r>
            <a:endParaRPr kumimoji="0" lang="ja-JP" altLang="en-US" sz="1400" b="1"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9118434" y="121694"/>
            <a:ext cx="1117496" cy="307777"/>
          </a:xfrm>
          <a:prstGeom prst="rect">
            <a:avLst/>
          </a:prstGeom>
          <a:solidFill>
            <a:schemeClr val="bg1"/>
          </a:solidFill>
          <a:ln w="12700">
            <a:solidFill>
              <a:schemeClr val="tx1"/>
            </a:solidFill>
          </a:ln>
        </p:spPr>
        <p:txBody>
          <a:bodyPr wrap="square" rtlCol="0">
            <a:spAutoFit/>
          </a:bodyPr>
          <a:lstStyle/>
          <a:p>
            <a:r>
              <a:rPr lang="ja-JP" altLang="en-US" sz="1400" dirty="0" smtClean="0">
                <a:solidFill>
                  <a:srgbClr val="FF0000"/>
                </a:solidFill>
              </a:rPr>
              <a:t>発表題目</a:t>
            </a:r>
            <a:endParaRPr kumimoji="1" lang="ja-JP" altLang="en-US" sz="1400" dirty="0">
              <a:solidFill>
                <a:srgbClr val="FF0000"/>
              </a:solidFill>
            </a:endParaRPr>
          </a:p>
        </p:txBody>
      </p:sp>
      <p:sp>
        <p:nvSpPr>
          <p:cNvPr id="9" name="テキスト ボックス 8"/>
          <p:cNvSpPr txBox="1"/>
          <p:nvPr/>
        </p:nvSpPr>
        <p:spPr>
          <a:xfrm>
            <a:off x="9096444" y="445203"/>
            <a:ext cx="1625968" cy="276999"/>
          </a:xfrm>
          <a:prstGeom prst="rect">
            <a:avLst/>
          </a:prstGeom>
          <a:solidFill>
            <a:schemeClr val="bg1"/>
          </a:solidFill>
          <a:ln>
            <a:solidFill>
              <a:schemeClr val="tx1"/>
            </a:solidFill>
          </a:ln>
        </p:spPr>
        <p:txBody>
          <a:bodyPr wrap="square" rtlCol="0">
            <a:spAutoFit/>
          </a:bodyPr>
          <a:lstStyle/>
          <a:p>
            <a:r>
              <a:rPr lang="ja-JP" altLang="en-US" sz="1200" dirty="0" smtClean="0">
                <a:solidFill>
                  <a:srgbClr val="FF0000"/>
                </a:solidFill>
              </a:rPr>
              <a:t>著者ら名前・所属</a:t>
            </a:r>
            <a:endParaRPr kumimoji="1" lang="ja-JP" altLang="en-US" sz="1200" dirty="0">
              <a:solidFill>
                <a:srgbClr val="FF0000"/>
              </a:solidFill>
            </a:endParaRPr>
          </a:p>
        </p:txBody>
      </p:sp>
      <p:sp>
        <p:nvSpPr>
          <p:cNvPr id="10" name="テキスト ボックス 9"/>
          <p:cNvSpPr txBox="1"/>
          <p:nvPr/>
        </p:nvSpPr>
        <p:spPr>
          <a:xfrm>
            <a:off x="11047022" y="140552"/>
            <a:ext cx="1117496" cy="276999"/>
          </a:xfrm>
          <a:prstGeom prst="rect">
            <a:avLst/>
          </a:prstGeom>
          <a:noFill/>
          <a:ln w="12700">
            <a:noFill/>
          </a:ln>
        </p:spPr>
        <p:txBody>
          <a:bodyPr wrap="square" rtlCol="0">
            <a:spAutoFit/>
          </a:bodyPr>
          <a:lstStyle/>
          <a:p>
            <a:r>
              <a:rPr kumimoji="1" lang="ja-JP" altLang="en-US" sz="1200" dirty="0" smtClean="0">
                <a:solidFill>
                  <a:srgbClr val="FF0000"/>
                </a:solidFill>
              </a:rPr>
              <a:t>論文登録番号</a:t>
            </a:r>
            <a:endParaRPr kumimoji="1" lang="ja-JP" altLang="en-US" sz="1200" dirty="0">
              <a:solidFill>
                <a:srgbClr val="FF0000"/>
              </a:solidFill>
            </a:endParaRPr>
          </a:p>
        </p:txBody>
      </p:sp>
    </p:spTree>
    <p:extLst>
      <p:ext uri="{BB962C8B-B14F-4D97-AF65-F5344CB8AC3E}">
        <p14:creationId xmlns:p14="http://schemas.microsoft.com/office/powerpoint/2010/main" val="1380841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グループ化 10"/>
          <p:cNvGrpSpPr/>
          <p:nvPr/>
        </p:nvGrpSpPr>
        <p:grpSpPr>
          <a:xfrm>
            <a:off x="148467" y="601429"/>
            <a:ext cx="3915205" cy="2891325"/>
            <a:chOff x="194782" y="3191841"/>
            <a:chExt cx="3915205" cy="2891325"/>
          </a:xfrm>
        </p:grpSpPr>
        <p:sp>
          <p:nvSpPr>
            <p:cNvPr id="4" name="正方形/長方形 3"/>
            <p:cNvSpPr/>
            <p:nvPr/>
          </p:nvSpPr>
          <p:spPr>
            <a:xfrm>
              <a:off x="194782" y="3330341"/>
              <a:ext cx="3915205" cy="2752825"/>
            </a:xfrm>
            <a:prstGeom prst="rect">
              <a:avLst/>
            </a:prstGeom>
            <a:no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 name="グループ化 9"/>
            <p:cNvGrpSpPr/>
            <p:nvPr/>
          </p:nvGrpSpPr>
          <p:grpSpPr>
            <a:xfrm>
              <a:off x="442763" y="3191841"/>
              <a:ext cx="991402" cy="276999"/>
              <a:chOff x="856649" y="4310592"/>
              <a:chExt cx="991402" cy="276999"/>
            </a:xfrm>
            <a:solidFill>
              <a:schemeClr val="bg1"/>
            </a:solidFill>
          </p:grpSpPr>
          <p:sp>
            <p:nvSpPr>
              <p:cNvPr id="9" name="角丸四角形 8"/>
              <p:cNvSpPr/>
              <p:nvPr/>
            </p:nvSpPr>
            <p:spPr>
              <a:xfrm>
                <a:off x="885524" y="4327322"/>
                <a:ext cx="943276" cy="240632"/>
              </a:xfrm>
              <a:prstGeom prst="roundRect">
                <a:avLst/>
              </a:prstGeom>
              <a:grp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856649" y="4310592"/>
                <a:ext cx="991402" cy="276999"/>
              </a:xfrm>
              <a:prstGeom prst="rect">
                <a:avLst/>
              </a:prstGeom>
              <a:noFill/>
            </p:spPr>
            <p:txBody>
              <a:bodyPr wrap="square" rtlCol="0">
                <a:spAutoFit/>
              </a:bodyPr>
              <a:lstStyle/>
              <a:p>
                <a:r>
                  <a:rPr lang="en-US" altLang="ja-JP" sz="1200" b="1" dirty="0" smtClean="0"/>
                  <a:t>1. </a:t>
                </a:r>
                <a:r>
                  <a:rPr lang="ja-JP" altLang="en-US" sz="1200" b="1" dirty="0" smtClean="0"/>
                  <a:t>研究概要</a:t>
                </a:r>
                <a:endParaRPr kumimoji="1" lang="ja-JP" altLang="en-US" sz="1200" b="1" dirty="0"/>
              </a:p>
            </p:txBody>
          </p:sp>
        </p:grpSp>
      </p:grpSp>
      <p:sp>
        <p:nvSpPr>
          <p:cNvPr id="12" name="テキスト ボックス 11"/>
          <p:cNvSpPr txBox="1"/>
          <p:nvPr/>
        </p:nvSpPr>
        <p:spPr>
          <a:xfrm>
            <a:off x="1477477" y="0"/>
            <a:ext cx="8730113" cy="307700"/>
          </a:xfrm>
          <a:prstGeom prst="rect">
            <a:avLst/>
          </a:prstGeom>
          <a:noFill/>
        </p:spPr>
        <p:txBody>
          <a:bodyPr wrap="square" lIns="91360" tIns="45682" rIns="91360" bIns="45682" rtlCol="0">
            <a:spAutoFit/>
          </a:bodyPr>
          <a:lstStyle/>
          <a:p>
            <a:pPr lvl="0" algn="ctr" defTabSz="3506633">
              <a:defRPr/>
            </a:pPr>
            <a:r>
              <a:rPr lang="ja-JP" altLang="en-US" sz="1400" b="1" dirty="0" smtClean="0">
                <a:latin typeface="メイリオ" panose="020B0604030504040204" pitchFamily="50" charset="-128"/>
                <a:ea typeface="メイリオ" panose="020B0604030504040204" pitchFamily="50" charset="-128"/>
              </a:rPr>
              <a:t>第</a:t>
            </a:r>
            <a:r>
              <a:rPr lang="en-US" altLang="ja-JP" sz="1400" b="1" dirty="0" smtClean="0">
                <a:latin typeface="メイリオ" panose="020B0604030504040204" pitchFamily="50" charset="-128"/>
                <a:ea typeface="メイリオ" panose="020B0604030504040204" pitchFamily="50" charset="-128"/>
              </a:rPr>
              <a:t>23</a:t>
            </a:r>
            <a:r>
              <a:rPr lang="ja-JP" altLang="en-US" sz="1400" b="1" dirty="0" smtClean="0">
                <a:latin typeface="メイリオ" panose="020B0604030504040204" pitchFamily="50" charset="-128"/>
                <a:ea typeface="メイリオ" panose="020B0604030504040204" pitchFamily="50" charset="-128"/>
              </a:rPr>
              <a:t>回 </a:t>
            </a:r>
            <a:r>
              <a:rPr lang="en-US" altLang="ja-JP" sz="1400" b="1" dirty="0" smtClean="0">
                <a:latin typeface="メイリオ" panose="020B0604030504040204" pitchFamily="50" charset="-128"/>
                <a:ea typeface="メイリオ" panose="020B0604030504040204" pitchFamily="50" charset="-128"/>
              </a:rPr>
              <a:t>IEEE</a:t>
            </a:r>
            <a:r>
              <a:rPr lang="ja-JP" altLang="en-US" sz="1400" b="1" dirty="0">
                <a:latin typeface="メイリオ" panose="020B0604030504040204" pitchFamily="50" charset="-128"/>
                <a:ea typeface="メイリオ" panose="020B0604030504040204" pitchFamily="50" charset="-128"/>
              </a:rPr>
              <a:t>広島支部学生</a:t>
            </a:r>
            <a:r>
              <a:rPr lang="ja-JP" altLang="en-US" sz="1400" b="1" dirty="0" smtClean="0">
                <a:latin typeface="メイリオ" panose="020B0604030504040204" pitchFamily="50" charset="-128"/>
                <a:ea typeface="メイリオ" panose="020B0604030504040204" pitchFamily="50" charset="-128"/>
              </a:rPr>
              <a:t>シンポジウム</a:t>
            </a:r>
            <a:endParaRPr kumimoji="0" lang="ja-JP" altLang="en-US" sz="1400" b="1"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6" name="グループ化 15"/>
          <p:cNvGrpSpPr/>
          <p:nvPr/>
        </p:nvGrpSpPr>
        <p:grpSpPr>
          <a:xfrm>
            <a:off x="1048352" y="208511"/>
            <a:ext cx="9976680" cy="338554"/>
            <a:chOff x="-6127084" y="138084"/>
            <a:chExt cx="13104813" cy="584663"/>
          </a:xfrm>
        </p:grpSpPr>
        <p:sp>
          <p:nvSpPr>
            <p:cNvPr id="13" name="正方形/長方形 12"/>
            <p:cNvSpPr/>
            <p:nvPr/>
          </p:nvSpPr>
          <p:spPr>
            <a:xfrm flipV="1">
              <a:off x="-3591418" y="169599"/>
              <a:ext cx="8035861" cy="430687"/>
            </a:xfrm>
            <a:prstGeom prst="rect">
              <a:avLst/>
            </a:prstGeom>
            <a:solidFill>
              <a:srgbClr val="00B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b="1" dirty="0">
                <a:latin typeface="メイリオ" panose="020B0604030504040204" pitchFamily="50" charset="-128"/>
                <a:ea typeface="メイリオ" panose="020B0604030504040204" pitchFamily="50" charset="-128"/>
              </a:endParaRPr>
            </a:p>
          </p:txBody>
        </p:sp>
        <p:sp>
          <p:nvSpPr>
            <p:cNvPr id="14" name="正方形/長方形 13"/>
            <p:cNvSpPr/>
            <p:nvPr/>
          </p:nvSpPr>
          <p:spPr>
            <a:xfrm rot="10800000" flipV="1">
              <a:off x="-6127084" y="138084"/>
              <a:ext cx="13104813" cy="584663"/>
            </a:xfrm>
            <a:prstGeom prst="rect">
              <a:avLst/>
            </a:prstGeom>
          </p:spPr>
          <p:txBody>
            <a:bodyPr wrap="square">
              <a:spAutoFit/>
            </a:bodyPr>
            <a:lstStyle/>
            <a:p>
              <a:pPr algn="ctr"/>
              <a:r>
                <a:rPr lang="ja-JP" altLang="en-US" sz="1600"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発表</a:t>
              </a:r>
              <a:r>
                <a:rPr lang="ja-JP" altLang="en-US" sz="160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題目</a:t>
              </a:r>
            </a:p>
          </p:txBody>
        </p:sp>
      </p:grpSp>
      <p:grpSp>
        <p:nvGrpSpPr>
          <p:cNvPr id="18" name="グループ化 17"/>
          <p:cNvGrpSpPr/>
          <p:nvPr/>
        </p:nvGrpSpPr>
        <p:grpSpPr>
          <a:xfrm>
            <a:off x="148467" y="3513703"/>
            <a:ext cx="3915205" cy="3252542"/>
            <a:chOff x="194782" y="3191841"/>
            <a:chExt cx="3915205" cy="2908257"/>
          </a:xfrm>
        </p:grpSpPr>
        <p:sp>
          <p:nvSpPr>
            <p:cNvPr id="19" name="正方形/長方形 18"/>
            <p:cNvSpPr/>
            <p:nvPr/>
          </p:nvSpPr>
          <p:spPr>
            <a:xfrm>
              <a:off x="194782" y="3347555"/>
              <a:ext cx="3915205" cy="2752543"/>
            </a:xfrm>
            <a:prstGeom prst="rect">
              <a:avLst/>
            </a:prstGeom>
            <a:no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0" name="グループ化 19"/>
            <p:cNvGrpSpPr/>
            <p:nvPr/>
          </p:nvGrpSpPr>
          <p:grpSpPr>
            <a:xfrm>
              <a:off x="442763" y="3191841"/>
              <a:ext cx="991402" cy="257362"/>
              <a:chOff x="856649" y="4310592"/>
              <a:chExt cx="991402" cy="257362"/>
            </a:xfrm>
            <a:solidFill>
              <a:schemeClr val="bg1"/>
            </a:solidFill>
          </p:grpSpPr>
          <p:sp>
            <p:nvSpPr>
              <p:cNvPr id="21" name="角丸四角形 20"/>
              <p:cNvSpPr/>
              <p:nvPr/>
            </p:nvSpPr>
            <p:spPr>
              <a:xfrm>
                <a:off x="885524" y="4327322"/>
                <a:ext cx="943276" cy="240632"/>
              </a:xfrm>
              <a:prstGeom prst="roundRect">
                <a:avLst/>
              </a:prstGeom>
              <a:grp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856649" y="4310592"/>
                <a:ext cx="991402" cy="253517"/>
              </a:xfrm>
              <a:prstGeom prst="rect">
                <a:avLst/>
              </a:prstGeom>
              <a:noFill/>
            </p:spPr>
            <p:txBody>
              <a:bodyPr wrap="square" rtlCol="0">
                <a:spAutoFit/>
              </a:bodyPr>
              <a:lstStyle/>
              <a:p>
                <a:r>
                  <a:rPr kumimoji="1" lang="en-US" altLang="ja-JP" sz="1200" b="1" dirty="0" smtClean="0"/>
                  <a:t>2. </a:t>
                </a:r>
                <a:r>
                  <a:rPr kumimoji="1" lang="ja-JP" altLang="en-US" sz="1200" b="1" dirty="0" smtClean="0"/>
                  <a:t>研究内容</a:t>
                </a:r>
                <a:endParaRPr kumimoji="1" lang="ja-JP" altLang="en-US" sz="1200" b="1" dirty="0"/>
              </a:p>
            </p:txBody>
          </p:sp>
        </p:grpSp>
      </p:grpSp>
      <p:grpSp>
        <p:nvGrpSpPr>
          <p:cNvPr id="23" name="グループ化 22"/>
          <p:cNvGrpSpPr/>
          <p:nvPr/>
        </p:nvGrpSpPr>
        <p:grpSpPr>
          <a:xfrm>
            <a:off x="4148098" y="3715178"/>
            <a:ext cx="3915205" cy="3051066"/>
            <a:chOff x="194782" y="3126218"/>
            <a:chExt cx="3915205" cy="2956948"/>
          </a:xfrm>
        </p:grpSpPr>
        <p:sp>
          <p:nvSpPr>
            <p:cNvPr id="24" name="正方形/長方形 23"/>
            <p:cNvSpPr/>
            <p:nvPr/>
          </p:nvSpPr>
          <p:spPr>
            <a:xfrm>
              <a:off x="194782" y="3260446"/>
              <a:ext cx="3915205" cy="2822720"/>
            </a:xfrm>
            <a:prstGeom prst="rect">
              <a:avLst/>
            </a:prstGeom>
            <a:no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5" name="グループ化 24"/>
            <p:cNvGrpSpPr/>
            <p:nvPr/>
          </p:nvGrpSpPr>
          <p:grpSpPr>
            <a:xfrm>
              <a:off x="385010" y="3126218"/>
              <a:ext cx="1680075" cy="268453"/>
              <a:chOff x="798896" y="4244969"/>
              <a:chExt cx="1680075" cy="268453"/>
            </a:xfrm>
            <a:solidFill>
              <a:schemeClr val="bg1"/>
            </a:solidFill>
          </p:grpSpPr>
          <p:sp>
            <p:nvSpPr>
              <p:cNvPr id="26" name="角丸四角形 25"/>
              <p:cNvSpPr/>
              <p:nvPr/>
            </p:nvSpPr>
            <p:spPr>
              <a:xfrm>
                <a:off x="801098" y="4274436"/>
                <a:ext cx="1593447" cy="209520"/>
              </a:xfrm>
              <a:prstGeom prst="roundRect">
                <a:avLst/>
              </a:prstGeom>
              <a:grp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798896" y="4244969"/>
                <a:ext cx="1680075" cy="268453"/>
              </a:xfrm>
              <a:prstGeom prst="rect">
                <a:avLst/>
              </a:prstGeom>
              <a:noFill/>
            </p:spPr>
            <p:txBody>
              <a:bodyPr wrap="square" rtlCol="0">
                <a:spAutoFit/>
              </a:bodyPr>
              <a:lstStyle/>
              <a:p>
                <a:r>
                  <a:rPr lang="en-US" altLang="ja-JP" sz="1200" b="1" dirty="0" smtClean="0"/>
                  <a:t>3. </a:t>
                </a:r>
                <a:r>
                  <a:rPr lang="ja-JP" altLang="en-US" sz="1200" b="1" dirty="0" smtClean="0"/>
                  <a:t>シミュレーション</a:t>
                </a:r>
                <a:endParaRPr kumimoji="1" lang="ja-JP" altLang="en-US" sz="1200" b="1" dirty="0"/>
              </a:p>
            </p:txBody>
          </p:sp>
        </p:grpSp>
      </p:grpSp>
      <p:grpSp>
        <p:nvGrpSpPr>
          <p:cNvPr id="28" name="グループ化 27"/>
          <p:cNvGrpSpPr/>
          <p:nvPr/>
        </p:nvGrpSpPr>
        <p:grpSpPr>
          <a:xfrm>
            <a:off x="8147729" y="3891649"/>
            <a:ext cx="3915205" cy="2874596"/>
            <a:chOff x="194782" y="3208570"/>
            <a:chExt cx="3915205" cy="2874596"/>
          </a:xfrm>
        </p:grpSpPr>
        <p:sp>
          <p:nvSpPr>
            <p:cNvPr id="29" name="正方形/長方形 28"/>
            <p:cNvSpPr/>
            <p:nvPr/>
          </p:nvSpPr>
          <p:spPr>
            <a:xfrm>
              <a:off x="194782" y="3330341"/>
              <a:ext cx="3915205" cy="2752825"/>
            </a:xfrm>
            <a:prstGeom prst="rect">
              <a:avLst/>
            </a:prstGeom>
            <a:no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0" name="グループ化 29"/>
            <p:cNvGrpSpPr/>
            <p:nvPr/>
          </p:nvGrpSpPr>
          <p:grpSpPr>
            <a:xfrm>
              <a:off x="423513" y="3208570"/>
              <a:ext cx="1811880" cy="276999"/>
              <a:chOff x="837399" y="4327321"/>
              <a:chExt cx="1811880" cy="276999"/>
            </a:xfrm>
            <a:solidFill>
              <a:schemeClr val="bg1"/>
            </a:solidFill>
          </p:grpSpPr>
          <p:sp>
            <p:nvSpPr>
              <p:cNvPr id="31" name="角丸四角形 30"/>
              <p:cNvSpPr/>
              <p:nvPr/>
            </p:nvSpPr>
            <p:spPr>
              <a:xfrm>
                <a:off x="885523" y="4327321"/>
                <a:ext cx="1681941" cy="247213"/>
              </a:xfrm>
              <a:prstGeom prst="roundRect">
                <a:avLst/>
              </a:prstGeom>
              <a:grp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837399" y="4327321"/>
                <a:ext cx="1811880" cy="276999"/>
              </a:xfrm>
              <a:prstGeom prst="rect">
                <a:avLst/>
              </a:prstGeom>
              <a:noFill/>
            </p:spPr>
            <p:txBody>
              <a:bodyPr wrap="square" rtlCol="0">
                <a:spAutoFit/>
              </a:bodyPr>
              <a:lstStyle/>
              <a:p>
                <a:r>
                  <a:rPr lang="en-US" altLang="ja-JP" sz="1200" b="1" dirty="0"/>
                  <a:t>4</a:t>
                </a:r>
                <a:r>
                  <a:rPr lang="en-US" altLang="ja-JP" sz="1200" b="1" dirty="0" smtClean="0"/>
                  <a:t>. </a:t>
                </a:r>
                <a:r>
                  <a:rPr lang="ja-JP" altLang="en-US" sz="1200" b="1" dirty="0" smtClean="0"/>
                  <a:t>まとめ・今後の展望</a:t>
                </a:r>
                <a:endParaRPr kumimoji="1" lang="ja-JP" altLang="en-US" sz="1200" b="1" dirty="0"/>
              </a:p>
            </p:txBody>
          </p:sp>
        </p:grpSp>
      </p:grpSp>
      <p:sp>
        <p:nvSpPr>
          <p:cNvPr id="34" name="正方形/長方形 33"/>
          <p:cNvSpPr/>
          <p:nvPr/>
        </p:nvSpPr>
        <p:spPr>
          <a:xfrm>
            <a:off x="4148098" y="755577"/>
            <a:ext cx="3915205" cy="2929198"/>
          </a:xfrm>
          <a:prstGeom prst="rect">
            <a:avLst/>
          </a:prstGeom>
          <a:no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8147729" y="755576"/>
            <a:ext cx="3915205" cy="3050969"/>
          </a:xfrm>
          <a:prstGeom prst="rect">
            <a:avLst/>
          </a:prstGeom>
          <a:no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4154197" y="849011"/>
            <a:ext cx="3766802" cy="276999"/>
          </a:xfrm>
          <a:prstGeom prst="rect">
            <a:avLst/>
          </a:prstGeom>
          <a:noFill/>
        </p:spPr>
        <p:txBody>
          <a:bodyPr wrap="square" rtlCol="0">
            <a:spAutoFit/>
          </a:bodyPr>
          <a:lstStyle/>
          <a:p>
            <a:r>
              <a:rPr kumimoji="1" lang="en-US" altLang="ja-JP" sz="1200" dirty="0" smtClean="0"/>
              <a:t>2 .</a:t>
            </a:r>
            <a:r>
              <a:rPr kumimoji="1" lang="ja-JP" altLang="en-US" sz="1200" dirty="0" smtClean="0"/>
              <a:t>つづき</a:t>
            </a:r>
            <a:endParaRPr kumimoji="1" lang="ja-JP" altLang="en-US" sz="1200" dirty="0"/>
          </a:p>
        </p:txBody>
      </p:sp>
      <p:sp>
        <p:nvSpPr>
          <p:cNvPr id="44" name="テキスト ボックス 43"/>
          <p:cNvSpPr txBox="1"/>
          <p:nvPr/>
        </p:nvSpPr>
        <p:spPr>
          <a:xfrm>
            <a:off x="9118434" y="121694"/>
            <a:ext cx="1117496" cy="307777"/>
          </a:xfrm>
          <a:prstGeom prst="rect">
            <a:avLst/>
          </a:prstGeom>
          <a:solidFill>
            <a:schemeClr val="bg1"/>
          </a:solidFill>
          <a:ln w="12700">
            <a:solidFill>
              <a:schemeClr val="tx1"/>
            </a:solidFill>
          </a:ln>
        </p:spPr>
        <p:txBody>
          <a:bodyPr wrap="square" rtlCol="0">
            <a:spAutoFit/>
          </a:bodyPr>
          <a:lstStyle/>
          <a:p>
            <a:r>
              <a:rPr lang="ja-JP" altLang="en-US" sz="1400" dirty="0" smtClean="0">
                <a:solidFill>
                  <a:srgbClr val="FF0000"/>
                </a:solidFill>
              </a:rPr>
              <a:t>発表題目</a:t>
            </a:r>
            <a:endParaRPr kumimoji="1" lang="ja-JP" altLang="en-US" sz="1400" dirty="0">
              <a:solidFill>
                <a:srgbClr val="FF0000"/>
              </a:solidFill>
            </a:endParaRPr>
          </a:p>
        </p:txBody>
      </p:sp>
      <p:sp>
        <p:nvSpPr>
          <p:cNvPr id="45" name="テキスト ボックス 44"/>
          <p:cNvSpPr txBox="1"/>
          <p:nvPr/>
        </p:nvSpPr>
        <p:spPr>
          <a:xfrm>
            <a:off x="9096444" y="445203"/>
            <a:ext cx="1625968" cy="276999"/>
          </a:xfrm>
          <a:prstGeom prst="rect">
            <a:avLst/>
          </a:prstGeom>
          <a:solidFill>
            <a:schemeClr val="bg1"/>
          </a:solidFill>
          <a:ln>
            <a:solidFill>
              <a:schemeClr val="tx1"/>
            </a:solidFill>
          </a:ln>
        </p:spPr>
        <p:txBody>
          <a:bodyPr wrap="square" rtlCol="0">
            <a:spAutoFit/>
          </a:bodyPr>
          <a:lstStyle/>
          <a:p>
            <a:r>
              <a:rPr lang="ja-JP" altLang="en-US" sz="1200" dirty="0" smtClean="0">
                <a:solidFill>
                  <a:srgbClr val="FF0000"/>
                </a:solidFill>
              </a:rPr>
              <a:t>発表者ら名前・所属</a:t>
            </a:r>
            <a:endParaRPr kumimoji="1" lang="ja-JP" altLang="en-US" sz="1200" dirty="0">
              <a:solidFill>
                <a:srgbClr val="FF0000"/>
              </a:solidFill>
            </a:endParaRPr>
          </a:p>
        </p:txBody>
      </p:sp>
      <p:sp>
        <p:nvSpPr>
          <p:cNvPr id="47" name="Text Box 182"/>
          <p:cNvSpPr txBox="1">
            <a:spLocks noChangeArrowheads="1"/>
          </p:cNvSpPr>
          <p:nvPr/>
        </p:nvSpPr>
        <p:spPr bwMode="auto">
          <a:xfrm>
            <a:off x="4165723" y="4005726"/>
            <a:ext cx="2043152" cy="264625"/>
          </a:xfrm>
          <a:prstGeom prst="rect">
            <a:avLst/>
          </a:prstGeom>
          <a:solidFill>
            <a:schemeClr val="tx2"/>
          </a:solidFill>
          <a:ln>
            <a:noFill/>
          </a:ln>
          <a:effectLst/>
        </p:spPr>
        <p:txBody>
          <a:bodyPr wrap="square" lIns="79185" tIns="39593" rIns="79185" bIns="39593" anchor="ctr" anchorCtr="0">
            <a:spAutoFit/>
          </a:bodyPr>
          <a:lstStyle>
            <a:lvl1pPr defTabSz="2136775">
              <a:defRPr kumimoji="1">
                <a:solidFill>
                  <a:schemeClr val="tx1"/>
                </a:solidFill>
                <a:latin typeface="Arial" charset="0"/>
                <a:ea typeface="ＭＳ Ｐゴシック" pitchFamily="50" charset="-128"/>
              </a:defRPr>
            </a:lvl1pPr>
            <a:lvl2pPr marL="395288" defTabSz="2136775">
              <a:defRPr kumimoji="1">
                <a:solidFill>
                  <a:schemeClr val="tx1"/>
                </a:solidFill>
                <a:latin typeface="Arial" charset="0"/>
                <a:ea typeface="ＭＳ Ｐゴシック" pitchFamily="50" charset="-128"/>
              </a:defRPr>
            </a:lvl2pPr>
            <a:lvl3pPr marL="792163" defTabSz="2136775">
              <a:defRPr kumimoji="1">
                <a:solidFill>
                  <a:schemeClr val="tx1"/>
                </a:solidFill>
                <a:latin typeface="Arial" charset="0"/>
                <a:ea typeface="ＭＳ Ｐゴシック" pitchFamily="50" charset="-128"/>
              </a:defRPr>
            </a:lvl3pPr>
            <a:lvl4pPr marL="1187450" defTabSz="2136775">
              <a:defRPr kumimoji="1">
                <a:solidFill>
                  <a:schemeClr val="tx1"/>
                </a:solidFill>
                <a:latin typeface="Arial" charset="0"/>
                <a:ea typeface="ＭＳ Ｐゴシック" pitchFamily="50" charset="-128"/>
              </a:defRPr>
            </a:lvl4pPr>
            <a:lvl5pPr marL="1582738" defTabSz="2136775">
              <a:defRPr kumimoji="1">
                <a:solidFill>
                  <a:schemeClr val="tx1"/>
                </a:solidFill>
                <a:latin typeface="Arial" charset="0"/>
                <a:ea typeface="ＭＳ Ｐゴシック" pitchFamily="50" charset="-128"/>
              </a:defRPr>
            </a:lvl5pPr>
            <a:lvl6pPr marL="2039938" defTabSz="2136775" fontAlgn="base">
              <a:spcBef>
                <a:spcPct val="0"/>
              </a:spcBef>
              <a:spcAft>
                <a:spcPct val="0"/>
              </a:spcAft>
              <a:defRPr kumimoji="1">
                <a:solidFill>
                  <a:schemeClr val="tx1"/>
                </a:solidFill>
                <a:latin typeface="Arial" charset="0"/>
                <a:ea typeface="ＭＳ Ｐゴシック" pitchFamily="50" charset="-128"/>
              </a:defRPr>
            </a:lvl6pPr>
            <a:lvl7pPr marL="2497138" defTabSz="2136775" fontAlgn="base">
              <a:spcBef>
                <a:spcPct val="0"/>
              </a:spcBef>
              <a:spcAft>
                <a:spcPct val="0"/>
              </a:spcAft>
              <a:defRPr kumimoji="1">
                <a:solidFill>
                  <a:schemeClr val="tx1"/>
                </a:solidFill>
                <a:latin typeface="Arial" charset="0"/>
                <a:ea typeface="ＭＳ Ｐゴシック" pitchFamily="50" charset="-128"/>
              </a:defRPr>
            </a:lvl7pPr>
            <a:lvl8pPr marL="2954338" defTabSz="2136775" fontAlgn="base">
              <a:spcBef>
                <a:spcPct val="0"/>
              </a:spcBef>
              <a:spcAft>
                <a:spcPct val="0"/>
              </a:spcAft>
              <a:defRPr kumimoji="1">
                <a:solidFill>
                  <a:schemeClr val="tx1"/>
                </a:solidFill>
                <a:latin typeface="Arial" charset="0"/>
                <a:ea typeface="ＭＳ Ｐゴシック" pitchFamily="50" charset="-128"/>
              </a:defRPr>
            </a:lvl8pPr>
            <a:lvl9pPr marL="3411538" defTabSz="2136775" fontAlgn="base">
              <a:spcBef>
                <a:spcPct val="0"/>
              </a:spcBef>
              <a:spcAft>
                <a:spcPct val="0"/>
              </a:spcAft>
              <a:defRPr kumimoji="1">
                <a:solidFill>
                  <a:schemeClr val="tx1"/>
                </a:solidFill>
                <a:latin typeface="Arial" charset="0"/>
                <a:ea typeface="ＭＳ Ｐゴシック" pitchFamily="50" charset="-128"/>
              </a:defRPr>
            </a:lvl9pPr>
          </a:lstStyle>
          <a:p>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3.1. </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シミュレーション条件</a:t>
            </a:r>
            <a:endPar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Text Box 182"/>
          <p:cNvSpPr txBox="1">
            <a:spLocks noChangeArrowheads="1"/>
          </p:cNvSpPr>
          <p:nvPr/>
        </p:nvSpPr>
        <p:spPr bwMode="auto">
          <a:xfrm>
            <a:off x="8221929" y="805347"/>
            <a:ext cx="2131745" cy="264625"/>
          </a:xfrm>
          <a:prstGeom prst="rect">
            <a:avLst/>
          </a:prstGeom>
          <a:solidFill>
            <a:schemeClr val="tx2"/>
          </a:solidFill>
          <a:ln>
            <a:noFill/>
          </a:ln>
          <a:effectLst/>
        </p:spPr>
        <p:txBody>
          <a:bodyPr wrap="square" lIns="79185" tIns="39593" rIns="79185" bIns="39593" anchor="ctr" anchorCtr="0">
            <a:spAutoFit/>
          </a:bodyPr>
          <a:lstStyle>
            <a:lvl1pPr defTabSz="2136775">
              <a:defRPr kumimoji="1">
                <a:solidFill>
                  <a:schemeClr val="tx1"/>
                </a:solidFill>
                <a:latin typeface="Arial" charset="0"/>
                <a:ea typeface="ＭＳ Ｐゴシック" pitchFamily="50" charset="-128"/>
              </a:defRPr>
            </a:lvl1pPr>
            <a:lvl2pPr marL="395288" defTabSz="2136775">
              <a:defRPr kumimoji="1">
                <a:solidFill>
                  <a:schemeClr val="tx1"/>
                </a:solidFill>
                <a:latin typeface="Arial" charset="0"/>
                <a:ea typeface="ＭＳ Ｐゴシック" pitchFamily="50" charset="-128"/>
              </a:defRPr>
            </a:lvl2pPr>
            <a:lvl3pPr marL="792163" defTabSz="2136775">
              <a:defRPr kumimoji="1">
                <a:solidFill>
                  <a:schemeClr val="tx1"/>
                </a:solidFill>
                <a:latin typeface="Arial" charset="0"/>
                <a:ea typeface="ＭＳ Ｐゴシック" pitchFamily="50" charset="-128"/>
              </a:defRPr>
            </a:lvl3pPr>
            <a:lvl4pPr marL="1187450" defTabSz="2136775">
              <a:defRPr kumimoji="1">
                <a:solidFill>
                  <a:schemeClr val="tx1"/>
                </a:solidFill>
                <a:latin typeface="Arial" charset="0"/>
                <a:ea typeface="ＭＳ Ｐゴシック" pitchFamily="50" charset="-128"/>
              </a:defRPr>
            </a:lvl4pPr>
            <a:lvl5pPr marL="1582738" defTabSz="2136775">
              <a:defRPr kumimoji="1">
                <a:solidFill>
                  <a:schemeClr val="tx1"/>
                </a:solidFill>
                <a:latin typeface="Arial" charset="0"/>
                <a:ea typeface="ＭＳ Ｐゴシック" pitchFamily="50" charset="-128"/>
              </a:defRPr>
            </a:lvl5pPr>
            <a:lvl6pPr marL="2039938" defTabSz="2136775" fontAlgn="base">
              <a:spcBef>
                <a:spcPct val="0"/>
              </a:spcBef>
              <a:spcAft>
                <a:spcPct val="0"/>
              </a:spcAft>
              <a:defRPr kumimoji="1">
                <a:solidFill>
                  <a:schemeClr val="tx1"/>
                </a:solidFill>
                <a:latin typeface="Arial" charset="0"/>
                <a:ea typeface="ＭＳ Ｐゴシック" pitchFamily="50" charset="-128"/>
              </a:defRPr>
            </a:lvl6pPr>
            <a:lvl7pPr marL="2497138" defTabSz="2136775" fontAlgn="base">
              <a:spcBef>
                <a:spcPct val="0"/>
              </a:spcBef>
              <a:spcAft>
                <a:spcPct val="0"/>
              </a:spcAft>
              <a:defRPr kumimoji="1">
                <a:solidFill>
                  <a:schemeClr val="tx1"/>
                </a:solidFill>
                <a:latin typeface="Arial" charset="0"/>
                <a:ea typeface="ＭＳ Ｐゴシック" pitchFamily="50" charset="-128"/>
              </a:defRPr>
            </a:lvl7pPr>
            <a:lvl8pPr marL="2954338" defTabSz="2136775" fontAlgn="base">
              <a:spcBef>
                <a:spcPct val="0"/>
              </a:spcBef>
              <a:spcAft>
                <a:spcPct val="0"/>
              </a:spcAft>
              <a:defRPr kumimoji="1">
                <a:solidFill>
                  <a:schemeClr val="tx1"/>
                </a:solidFill>
                <a:latin typeface="Arial" charset="0"/>
                <a:ea typeface="ＭＳ Ｐゴシック" pitchFamily="50" charset="-128"/>
              </a:defRPr>
            </a:lvl8pPr>
            <a:lvl9pPr marL="3411538" defTabSz="2136775" fontAlgn="base">
              <a:spcBef>
                <a:spcPct val="0"/>
              </a:spcBef>
              <a:spcAft>
                <a:spcPct val="0"/>
              </a:spcAft>
              <a:defRPr kumimoji="1">
                <a:solidFill>
                  <a:schemeClr val="tx1"/>
                </a:solidFill>
                <a:latin typeface="Arial" charset="0"/>
                <a:ea typeface="ＭＳ Ｐゴシック" pitchFamily="50" charset="-128"/>
              </a:defRPr>
            </a:lvl9pPr>
          </a:lstStyle>
          <a:p>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3.2. </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シミュレーション</a:t>
            </a:r>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結果</a:t>
            </a:r>
          </a:p>
        </p:txBody>
      </p:sp>
      <p:sp>
        <p:nvSpPr>
          <p:cNvPr id="50" name="Text Box 182"/>
          <p:cNvSpPr txBox="1">
            <a:spLocks noChangeArrowheads="1"/>
          </p:cNvSpPr>
          <p:nvPr/>
        </p:nvSpPr>
        <p:spPr bwMode="auto">
          <a:xfrm>
            <a:off x="8222604" y="4226774"/>
            <a:ext cx="655370" cy="264625"/>
          </a:xfrm>
          <a:prstGeom prst="rect">
            <a:avLst/>
          </a:prstGeom>
          <a:solidFill>
            <a:schemeClr val="tx2"/>
          </a:solidFill>
          <a:ln>
            <a:noFill/>
          </a:ln>
          <a:effectLst/>
        </p:spPr>
        <p:txBody>
          <a:bodyPr wrap="square" lIns="79185" tIns="39593" rIns="79185" bIns="39593" anchor="ctr" anchorCtr="0">
            <a:spAutoFit/>
          </a:bodyPr>
          <a:lstStyle>
            <a:lvl1pPr defTabSz="2136775">
              <a:defRPr kumimoji="1">
                <a:solidFill>
                  <a:schemeClr val="tx1"/>
                </a:solidFill>
                <a:latin typeface="Arial" charset="0"/>
                <a:ea typeface="ＭＳ Ｐゴシック" pitchFamily="50" charset="-128"/>
              </a:defRPr>
            </a:lvl1pPr>
            <a:lvl2pPr marL="395288" defTabSz="2136775">
              <a:defRPr kumimoji="1">
                <a:solidFill>
                  <a:schemeClr val="tx1"/>
                </a:solidFill>
                <a:latin typeface="Arial" charset="0"/>
                <a:ea typeface="ＭＳ Ｐゴシック" pitchFamily="50" charset="-128"/>
              </a:defRPr>
            </a:lvl2pPr>
            <a:lvl3pPr marL="792163" defTabSz="2136775">
              <a:defRPr kumimoji="1">
                <a:solidFill>
                  <a:schemeClr val="tx1"/>
                </a:solidFill>
                <a:latin typeface="Arial" charset="0"/>
                <a:ea typeface="ＭＳ Ｐゴシック" pitchFamily="50" charset="-128"/>
              </a:defRPr>
            </a:lvl3pPr>
            <a:lvl4pPr marL="1187450" defTabSz="2136775">
              <a:defRPr kumimoji="1">
                <a:solidFill>
                  <a:schemeClr val="tx1"/>
                </a:solidFill>
                <a:latin typeface="Arial" charset="0"/>
                <a:ea typeface="ＭＳ Ｐゴシック" pitchFamily="50" charset="-128"/>
              </a:defRPr>
            </a:lvl4pPr>
            <a:lvl5pPr marL="1582738" defTabSz="2136775">
              <a:defRPr kumimoji="1">
                <a:solidFill>
                  <a:schemeClr val="tx1"/>
                </a:solidFill>
                <a:latin typeface="Arial" charset="0"/>
                <a:ea typeface="ＭＳ Ｐゴシック" pitchFamily="50" charset="-128"/>
              </a:defRPr>
            </a:lvl5pPr>
            <a:lvl6pPr marL="2039938" defTabSz="2136775" fontAlgn="base">
              <a:spcBef>
                <a:spcPct val="0"/>
              </a:spcBef>
              <a:spcAft>
                <a:spcPct val="0"/>
              </a:spcAft>
              <a:defRPr kumimoji="1">
                <a:solidFill>
                  <a:schemeClr val="tx1"/>
                </a:solidFill>
                <a:latin typeface="Arial" charset="0"/>
                <a:ea typeface="ＭＳ Ｐゴシック" pitchFamily="50" charset="-128"/>
              </a:defRPr>
            </a:lvl6pPr>
            <a:lvl7pPr marL="2497138" defTabSz="2136775" fontAlgn="base">
              <a:spcBef>
                <a:spcPct val="0"/>
              </a:spcBef>
              <a:spcAft>
                <a:spcPct val="0"/>
              </a:spcAft>
              <a:defRPr kumimoji="1">
                <a:solidFill>
                  <a:schemeClr val="tx1"/>
                </a:solidFill>
                <a:latin typeface="Arial" charset="0"/>
                <a:ea typeface="ＭＳ Ｐゴシック" pitchFamily="50" charset="-128"/>
              </a:defRPr>
            </a:lvl7pPr>
            <a:lvl8pPr marL="2954338" defTabSz="2136775" fontAlgn="base">
              <a:spcBef>
                <a:spcPct val="0"/>
              </a:spcBef>
              <a:spcAft>
                <a:spcPct val="0"/>
              </a:spcAft>
              <a:defRPr kumimoji="1">
                <a:solidFill>
                  <a:schemeClr val="tx1"/>
                </a:solidFill>
                <a:latin typeface="Arial" charset="0"/>
                <a:ea typeface="ＭＳ Ｐゴシック" pitchFamily="50" charset="-128"/>
              </a:defRPr>
            </a:lvl8pPr>
            <a:lvl9pPr marL="3411538" defTabSz="2136775" fontAlgn="base">
              <a:spcBef>
                <a:spcPct val="0"/>
              </a:spcBef>
              <a:spcAft>
                <a:spcPct val="0"/>
              </a:spcAft>
              <a:defRPr kumimoji="1">
                <a:solidFill>
                  <a:schemeClr val="tx1"/>
                </a:solidFill>
                <a:latin typeface="Arial" charset="0"/>
                <a:ea typeface="ＭＳ Ｐゴシック" pitchFamily="50" charset="-128"/>
              </a:defRPr>
            </a:lvl9pPr>
          </a:lstStyle>
          <a:p>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まと</a:t>
            </a:r>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め</a:t>
            </a:r>
          </a:p>
        </p:txBody>
      </p:sp>
      <p:sp>
        <p:nvSpPr>
          <p:cNvPr id="51" name="Text Box 182"/>
          <p:cNvSpPr txBox="1">
            <a:spLocks noChangeArrowheads="1"/>
          </p:cNvSpPr>
          <p:nvPr/>
        </p:nvSpPr>
        <p:spPr bwMode="auto">
          <a:xfrm>
            <a:off x="8177514" y="5382138"/>
            <a:ext cx="940920" cy="264625"/>
          </a:xfrm>
          <a:prstGeom prst="rect">
            <a:avLst/>
          </a:prstGeom>
          <a:solidFill>
            <a:schemeClr val="tx2"/>
          </a:solidFill>
          <a:ln>
            <a:noFill/>
          </a:ln>
          <a:effectLst/>
        </p:spPr>
        <p:txBody>
          <a:bodyPr wrap="square" lIns="79185" tIns="39593" rIns="79185" bIns="39593" anchor="ctr" anchorCtr="0">
            <a:spAutoFit/>
          </a:bodyPr>
          <a:lstStyle>
            <a:lvl1pPr defTabSz="2136775">
              <a:defRPr kumimoji="1">
                <a:solidFill>
                  <a:schemeClr val="tx1"/>
                </a:solidFill>
                <a:latin typeface="Arial" charset="0"/>
                <a:ea typeface="ＭＳ Ｐゴシック" pitchFamily="50" charset="-128"/>
              </a:defRPr>
            </a:lvl1pPr>
            <a:lvl2pPr marL="395288" defTabSz="2136775">
              <a:defRPr kumimoji="1">
                <a:solidFill>
                  <a:schemeClr val="tx1"/>
                </a:solidFill>
                <a:latin typeface="Arial" charset="0"/>
                <a:ea typeface="ＭＳ Ｐゴシック" pitchFamily="50" charset="-128"/>
              </a:defRPr>
            </a:lvl2pPr>
            <a:lvl3pPr marL="792163" defTabSz="2136775">
              <a:defRPr kumimoji="1">
                <a:solidFill>
                  <a:schemeClr val="tx1"/>
                </a:solidFill>
                <a:latin typeface="Arial" charset="0"/>
                <a:ea typeface="ＭＳ Ｐゴシック" pitchFamily="50" charset="-128"/>
              </a:defRPr>
            </a:lvl3pPr>
            <a:lvl4pPr marL="1187450" defTabSz="2136775">
              <a:defRPr kumimoji="1">
                <a:solidFill>
                  <a:schemeClr val="tx1"/>
                </a:solidFill>
                <a:latin typeface="Arial" charset="0"/>
                <a:ea typeface="ＭＳ Ｐゴシック" pitchFamily="50" charset="-128"/>
              </a:defRPr>
            </a:lvl4pPr>
            <a:lvl5pPr marL="1582738" defTabSz="2136775">
              <a:defRPr kumimoji="1">
                <a:solidFill>
                  <a:schemeClr val="tx1"/>
                </a:solidFill>
                <a:latin typeface="Arial" charset="0"/>
                <a:ea typeface="ＭＳ Ｐゴシック" pitchFamily="50" charset="-128"/>
              </a:defRPr>
            </a:lvl5pPr>
            <a:lvl6pPr marL="2039938" defTabSz="2136775" fontAlgn="base">
              <a:spcBef>
                <a:spcPct val="0"/>
              </a:spcBef>
              <a:spcAft>
                <a:spcPct val="0"/>
              </a:spcAft>
              <a:defRPr kumimoji="1">
                <a:solidFill>
                  <a:schemeClr val="tx1"/>
                </a:solidFill>
                <a:latin typeface="Arial" charset="0"/>
                <a:ea typeface="ＭＳ Ｐゴシック" pitchFamily="50" charset="-128"/>
              </a:defRPr>
            </a:lvl6pPr>
            <a:lvl7pPr marL="2497138" defTabSz="2136775" fontAlgn="base">
              <a:spcBef>
                <a:spcPct val="0"/>
              </a:spcBef>
              <a:spcAft>
                <a:spcPct val="0"/>
              </a:spcAft>
              <a:defRPr kumimoji="1">
                <a:solidFill>
                  <a:schemeClr val="tx1"/>
                </a:solidFill>
                <a:latin typeface="Arial" charset="0"/>
                <a:ea typeface="ＭＳ Ｐゴシック" pitchFamily="50" charset="-128"/>
              </a:defRPr>
            </a:lvl7pPr>
            <a:lvl8pPr marL="2954338" defTabSz="2136775" fontAlgn="base">
              <a:spcBef>
                <a:spcPct val="0"/>
              </a:spcBef>
              <a:spcAft>
                <a:spcPct val="0"/>
              </a:spcAft>
              <a:defRPr kumimoji="1">
                <a:solidFill>
                  <a:schemeClr val="tx1"/>
                </a:solidFill>
                <a:latin typeface="Arial" charset="0"/>
                <a:ea typeface="ＭＳ Ｐゴシック" pitchFamily="50" charset="-128"/>
              </a:defRPr>
            </a:lvl8pPr>
            <a:lvl9pPr marL="3411538" defTabSz="2136775" fontAlgn="base">
              <a:spcBef>
                <a:spcPct val="0"/>
              </a:spcBef>
              <a:spcAft>
                <a:spcPct val="0"/>
              </a:spcAft>
              <a:defRPr kumimoji="1">
                <a:solidFill>
                  <a:schemeClr val="tx1"/>
                </a:solidFill>
                <a:latin typeface="Arial" charset="0"/>
                <a:ea typeface="ＭＳ Ｐゴシック" pitchFamily="50" charset="-128"/>
              </a:defRPr>
            </a:lvl9pPr>
          </a:lstStyle>
          <a:p>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今後</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展望</a:t>
            </a:r>
          </a:p>
        </p:txBody>
      </p:sp>
      <p:sp>
        <p:nvSpPr>
          <p:cNvPr id="46" name="テキスト ボックス 45"/>
          <p:cNvSpPr txBox="1"/>
          <p:nvPr/>
        </p:nvSpPr>
        <p:spPr>
          <a:xfrm>
            <a:off x="11047022" y="140552"/>
            <a:ext cx="1117496" cy="276999"/>
          </a:xfrm>
          <a:prstGeom prst="rect">
            <a:avLst/>
          </a:prstGeom>
          <a:noFill/>
          <a:ln w="12700">
            <a:noFill/>
          </a:ln>
        </p:spPr>
        <p:txBody>
          <a:bodyPr wrap="square" rtlCol="0">
            <a:spAutoFit/>
          </a:bodyPr>
          <a:lstStyle/>
          <a:p>
            <a:r>
              <a:rPr kumimoji="1" lang="ja-JP" altLang="en-US" sz="1200" dirty="0" smtClean="0">
                <a:solidFill>
                  <a:srgbClr val="FF0000"/>
                </a:solidFill>
              </a:rPr>
              <a:t>論文登録番号</a:t>
            </a:r>
            <a:endParaRPr kumimoji="1" lang="ja-JP" altLang="en-US" sz="1200" dirty="0">
              <a:solidFill>
                <a:srgbClr val="FF0000"/>
              </a:solidFill>
            </a:endParaRPr>
          </a:p>
        </p:txBody>
      </p:sp>
      <p:sp>
        <p:nvSpPr>
          <p:cNvPr id="39" name="テキスト ボックス 38"/>
          <p:cNvSpPr txBox="1"/>
          <p:nvPr/>
        </p:nvSpPr>
        <p:spPr>
          <a:xfrm>
            <a:off x="3581270" y="476153"/>
            <a:ext cx="4898588" cy="276999"/>
          </a:xfrm>
          <a:prstGeom prst="rect">
            <a:avLst/>
          </a:prstGeom>
          <a:noFill/>
        </p:spPr>
        <p:txBody>
          <a:bodyPr wrap="square" rtlCol="0">
            <a:spAutoFit/>
          </a:bodyPr>
          <a:lstStyle/>
          <a:p>
            <a:r>
              <a:rPr kumimoji="1" lang="ja-JP" altLang="en-US" sz="1200" dirty="0" smtClean="0"/>
              <a:t>◎</a:t>
            </a:r>
            <a:r>
              <a:rPr lang="ja-JP" altLang="en-US" sz="1200" dirty="0" smtClean="0"/>
              <a:t>山口 </a:t>
            </a:r>
            <a:r>
              <a:rPr kumimoji="1" lang="ja-JP" altLang="en-US" sz="1200" dirty="0" smtClean="0"/>
              <a:t>太郎</a:t>
            </a:r>
            <a:r>
              <a:rPr kumimoji="1" lang="en-US" altLang="ja-JP" sz="1200" dirty="0" smtClean="0"/>
              <a:t>(</a:t>
            </a:r>
            <a:r>
              <a:rPr lang="ja-JP" altLang="en-US" sz="1200" dirty="0" smtClean="0"/>
              <a:t>所属</a:t>
            </a:r>
            <a:r>
              <a:rPr kumimoji="1" lang="en-US" altLang="ja-JP" sz="1200" dirty="0" smtClean="0"/>
              <a:t>)</a:t>
            </a:r>
            <a:r>
              <a:rPr kumimoji="1" lang="ja-JP" altLang="en-US" sz="1200" dirty="0" err="1" smtClean="0"/>
              <a:t>，</a:t>
            </a:r>
            <a:r>
              <a:rPr lang="ja-JP" altLang="en-US" sz="1200" dirty="0" smtClean="0"/>
              <a:t>山口 次郎</a:t>
            </a:r>
            <a:r>
              <a:rPr lang="ja-JP" altLang="en-US" sz="1200" dirty="0"/>
              <a:t>，</a:t>
            </a:r>
            <a:r>
              <a:rPr lang="ja-JP" altLang="en-US" sz="1200" dirty="0" smtClean="0"/>
              <a:t>山口 三郎</a:t>
            </a:r>
            <a:r>
              <a:rPr lang="ja-JP" altLang="en-US" sz="1200" dirty="0"/>
              <a:t>，</a:t>
            </a:r>
            <a:r>
              <a:rPr lang="ja-JP" altLang="en-US" sz="1200" dirty="0" smtClean="0"/>
              <a:t>山口 花子</a:t>
            </a:r>
            <a:endParaRPr kumimoji="1" lang="ja-JP" altLang="en-US" sz="1200" dirty="0"/>
          </a:p>
        </p:txBody>
      </p:sp>
    </p:spTree>
    <p:extLst>
      <p:ext uri="{BB962C8B-B14F-4D97-AF65-F5344CB8AC3E}">
        <p14:creationId xmlns:p14="http://schemas.microsoft.com/office/powerpoint/2010/main" val="820606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1477477" y="0"/>
            <a:ext cx="8730113" cy="307700"/>
          </a:xfrm>
          <a:prstGeom prst="rect">
            <a:avLst/>
          </a:prstGeom>
          <a:noFill/>
        </p:spPr>
        <p:txBody>
          <a:bodyPr wrap="square" lIns="91360" tIns="45682" rIns="91360" bIns="45682" rtlCol="0">
            <a:spAutoFit/>
          </a:bodyPr>
          <a:lstStyle/>
          <a:p>
            <a:pPr lvl="0" algn="ctr" defTabSz="3506633">
              <a:defRPr/>
            </a:pPr>
            <a:r>
              <a:rPr lang="ja-JP" altLang="en-US" sz="1400" b="1" dirty="0" smtClean="0">
                <a:latin typeface="メイリオ" panose="020B0604030504040204" pitchFamily="50" charset="-128"/>
                <a:ea typeface="メイリオ" panose="020B0604030504040204" pitchFamily="50" charset="-128"/>
              </a:rPr>
              <a:t>第</a:t>
            </a:r>
            <a:r>
              <a:rPr lang="en-US" altLang="ja-JP" sz="1400" b="1" dirty="0" smtClean="0">
                <a:latin typeface="メイリオ" panose="020B0604030504040204" pitchFamily="50" charset="-128"/>
                <a:ea typeface="メイリオ" panose="020B0604030504040204" pitchFamily="50" charset="-128"/>
              </a:rPr>
              <a:t>23</a:t>
            </a:r>
            <a:r>
              <a:rPr lang="ja-JP" altLang="en-US" sz="1400" b="1" dirty="0" smtClean="0">
                <a:latin typeface="メイリオ" panose="020B0604030504040204" pitchFamily="50" charset="-128"/>
                <a:ea typeface="メイリオ" panose="020B0604030504040204" pitchFamily="50" charset="-128"/>
              </a:rPr>
              <a:t>回 </a:t>
            </a:r>
            <a:r>
              <a:rPr lang="en-US" altLang="ja-JP" sz="1400" b="1" dirty="0" smtClean="0">
                <a:latin typeface="メイリオ" panose="020B0604030504040204" pitchFamily="50" charset="-128"/>
                <a:ea typeface="メイリオ" panose="020B0604030504040204" pitchFamily="50" charset="-128"/>
              </a:rPr>
              <a:t>IEEE</a:t>
            </a:r>
            <a:r>
              <a:rPr lang="ja-JP" altLang="en-US" sz="1400" b="1" dirty="0">
                <a:latin typeface="メイリオ" panose="020B0604030504040204" pitchFamily="50" charset="-128"/>
                <a:ea typeface="メイリオ" panose="020B0604030504040204" pitchFamily="50" charset="-128"/>
              </a:rPr>
              <a:t>広島支部学生</a:t>
            </a:r>
            <a:r>
              <a:rPr lang="ja-JP" altLang="en-US" sz="1400" b="1" dirty="0" smtClean="0">
                <a:latin typeface="メイリオ" panose="020B0604030504040204" pitchFamily="50" charset="-128"/>
                <a:ea typeface="メイリオ" panose="020B0604030504040204" pitchFamily="50" charset="-128"/>
              </a:rPr>
              <a:t>シンポジウム</a:t>
            </a:r>
            <a:endParaRPr kumimoji="0" lang="ja-JP" altLang="en-US" sz="1400" b="1"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6" name="グループ化 15"/>
          <p:cNvGrpSpPr/>
          <p:nvPr/>
        </p:nvGrpSpPr>
        <p:grpSpPr>
          <a:xfrm>
            <a:off x="1048352" y="208511"/>
            <a:ext cx="9976680" cy="338554"/>
            <a:chOff x="-6127084" y="138084"/>
            <a:chExt cx="13104813" cy="584663"/>
          </a:xfrm>
        </p:grpSpPr>
        <p:sp>
          <p:nvSpPr>
            <p:cNvPr id="13" name="正方形/長方形 12"/>
            <p:cNvSpPr/>
            <p:nvPr/>
          </p:nvSpPr>
          <p:spPr>
            <a:xfrm flipV="1">
              <a:off x="-3591418" y="169599"/>
              <a:ext cx="8035861" cy="430687"/>
            </a:xfrm>
            <a:prstGeom prst="rect">
              <a:avLst/>
            </a:prstGeom>
            <a:solidFill>
              <a:srgbClr val="00B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b="1" dirty="0">
                <a:latin typeface="メイリオ" panose="020B0604030504040204" pitchFamily="50" charset="-128"/>
                <a:ea typeface="メイリオ" panose="020B0604030504040204" pitchFamily="50" charset="-128"/>
              </a:endParaRPr>
            </a:p>
          </p:txBody>
        </p:sp>
        <p:sp>
          <p:nvSpPr>
            <p:cNvPr id="14" name="正方形/長方形 13"/>
            <p:cNvSpPr/>
            <p:nvPr/>
          </p:nvSpPr>
          <p:spPr>
            <a:xfrm rot="10800000" flipV="1">
              <a:off x="-6127084" y="138084"/>
              <a:ext cx="13104813" cy="584663"/>
            </a:xfrm>
            <a:prstGeom prst="rect">
              <a:avLst/>
            </a:prstGeom>
          </p:spPr>
          <p:txBody>
            <a:bodyPr wrap="square">
              <a:spAutoFit/>
            </a:bodyPr>
            <a:lstStyle/>
            <a:p>
              <a:pPr algn="ctr"/>
              <a:r>
                <a:rPr lang="ja-JP" altLang="en-US" sz="1600"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発表</a:t>
              </a:r>
              <a:r>
                <a:rPr lang="ja-JP" altLang="en-US" sz="160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題目</a:t>
              </a:r>
            </a:p>
          </p:txBody>
        </p:sp>
      </p:grpSp>
      <p:sp>
        <p:nvSpPr>
          <p:cNvPr id="44" name="テキスト ボックス 43"/>
          <p:cNvSpPr txBox="1"/>
          <p:nvPr/>
        </p:nvSpPr>
        <p:spPr>
          <a:xfrm>
            <a:off x="9118434" y="121694"/>
            <a:ext cx="1117496" cy="307777"/>
          </a:xfrm>
          <a:prstGeom prst="rect">
            <a:avLst/>
          </a:prstGeom>
          <a:solidFill>
            <a:schemeClr val="bg1"/>
          </a:solidFill>
          <a:ln w="12700">
            <a:solidFill>
              <a:schemeClr val="tx1"/>
            </a:solidFill>
          </a:ln>
        </p:spPr>
        <p:txBody>
          <a:bodyPr wrap="square" rtlCol="0">
            <a:spAutoFit/>
          </a:bodyPr>
          <a:lstStyle/>
          <a:p>
            <a:r>
              <a:rPr lang="ja-JP" altLang="en-US" sz="1400" dirty="0" smtClean="0">
                <a:solidFill>
                  <a:srgbClr val="FF0000"/>
                </a:solidFill>
              </a:rPr>
              <a:t>発表題目</a:t>
            </a:r>
            <a:endParaRPr kumimoji="1" lang="ja-JP" altLang="en-US" sz="1400" dirty="0">
              <a:solidFill>
                <a:srgbClr val="FF0000"/>
              </a:solidFill>
            </a:endParaRPr>
          </a:p>
        </p:txBody>
      </p:sp>
      <p:sp>
        <p:nvSpPr>
          <p:cNvPr id="45" name="テキスト ボックス 44"/>
          <p:cNvSpPr txBox="1"/>
          <p:nvPr/>
        </p:nvSpPr>
        <p:spPr>
          <a:xfrm>
            <a:off x="9096444" y="445203"/>
            <a:ext cx="1625968" cy="276999"/>
          </a:xfrm>
          <a:prstGeom prst="rect">
            <a:avLst/>
          </a:prstGeom>
          <a:solidFill>
            <a:schemeClr val="bg1"/>
          </a:solidFill>
          <a:ln>
            <a:solidFill>
              <a:schemeClr val="tx1"/>
            </a:solidFill>
          </a:ln>
        </p:spPr>
        <p:txBody>
          <a:bodyPr wrap="square" rtlCol="0">
            <a:spAutoFit/>
          </a:bodyPr>
          <a:lstStyle/>
          <a:p>
            <a:r>
              <a:rPr lang="ja-JP" altLang="en-US" sz="1200" dirty="0" smtClean="0">
                <a:solidFill>
                  <a:srgbClr val="FF0000"/>
                </a:solidFill>
              </a:rPr>
              <a:t>発表者ら名前・所属</a:t>
            </a:r>
            <a:endParaRPr kumimoji="1" lang="ja-JP" altLang="en-US" sz="1200" dirty="0">
              <a:solidFill>
                <a:srgbClr val="FF0000"/>
              </a:solidFill>
            </a:endParaRPr>
          </a:p>
        </p:txBody>
      </p:sp>
      <p:sp>
        <p:nvSpPr>
          <p:cNvPr id="46" name="テキスト ボックス 45"/>
          <p:cNvSpPr txBox="1"/>
          <p:nvPr/>
        </p:nvSpPr>
        <p:spPr>
          <a:xfrm>
            <a:off x="11047022" y="140552"/>
            <a:ext cx="1117496" cy="276999"/>
          </a:xfrm>
          <a:prstGeom prst="rect">
            <a:avLst/>
          </a:prstGeom>
          <a:noFill/>
          <a:ln w="12700">
            <a:noFill/>
          </a:ln>
        </p:spPr>
        <p:txBody>
          <a:bodyPr wrap="square" rtlCol="0">
            <a:spAutoFit/>
          </a:bodyPr>
          <a:lstStyle/>
          <a:p>
            <a:r>
              <a:rPr kumimoji="1" lang="ja-JP" altLang="en-US" sz="1200" dirty="0" smtClean="0">
                <a:solidFill>
                  <a:srgbClr val="FF0000"/>
                </a:solidFill>
              </a:rPr>
              <a:t>論文登録番号</a:t>
            </a:r>
            <a:endParaRPr kumimoji="1" lang="ja-JP" altLang="en-US" sz="1200" dirty="0">
              <a:solidFill>
                <a:srgbClr val="FF0000"/>
              </a:solidFill>
            </a:endParaRPr>
          </a:p>
        </p:txBody>
      </p:sp>
      <p:sp>
        <p:nvSpPr>
          <p:cNvPr id="39" name="テキスト ボックス 38"/>
          <p:cNvSpPr txBox="1"/>
          <p:nvPr/>
        </p:nvSpPr>
        <p:spPr>
          <a:xfrm>
            <a:off x="3581270" y="476153"/>
            <a:ext cx="4898588" cy="276999"/>
          </a:xfrm>
          <a:prstGeom prst="rect">
            <a:avLst/>
          </a:prstGeom>
          <a:noFill/>
        </p:spPr>
        <p:txBody>
          <a:bodyPr wrap="square" rtlCol="0">
            <a:spAutoFit/>
          </a:bodyPr>
          <a:lstStyle/>
          <a:p>
            <a:r>
              <a:rPr kumimoji="1" lang="ja-JP" altLang="en-US" sz="1200" dirty="0" smtClean="0"/>
              <a:t>◎</a:t>
            </a:r>
            <a:r>
              <a:rPr lang="ja-JP" altLang="en-US" sz="1200" dirty="0" smtClean="0"/>
              <a:t>山口 </a:t>
            </a:r>
            <a:r>
              <a:rPr kumimoji="1" lang="ja-JP" altLang="en-US" sz="1200" dirty="0" smtClean="0"/>
              <a:t>太郎</a:t>
            </a:r>
            <a:r>
              <a:rPr kumimoji="1" lang="en-US" altLang="ja-JP" sz="1200" dirty="0" smtClean="0"/>
              <a:t>(</a:t>
            </a:r>
            <a:r>
              <a:rPr lang="ja-JP" altLang="en-US" sz="1200" dirty="0" smtClean="0"/>
              <a:t>所属</a:t>
            </a:r>
            <a:r>
              <a:rPr kumimoji="1" lang="en-US" altLang="ja-JP" sz="1200" dirty="0" smtClean="0"/>
              <a:t>)</a:t>
            </a:r>
            <a:r>
              <a:rPr kumimoji="1" lang="ja-JP" altLang="en-US" sz="1200" dirty="0" err="1" smtClean="0"/>
              <a:t>，</a:t>
            </a:r>
            <a:r>
              <a:rPr lang="ja-JP" altLang="en-US" sz="1200" dirty="0" smtClean="0"/>
              <a:t>山口 次郎</a:t>
            </a:r>
            <a:r>
              <a:rPr lang="ja-JP" altLang="en-US" sz="1200" dirty="0"/>
              <a:t>，</a:t>
            </a:r>
            <a:r>
              <a:rPr lang="ja-JP" altLang="en-US" sz="1200" dirty="0" smtClean="0"/>
              <a:t>山口 三郎</a:t>
            </a:r>
            <a:r>
              <a:rPr lang="ja-JP" altLang="en-US" sz="1200" dirty="0"/>
              <a:t>，</a:t>
            </a:r>
            <a:r>
              <a:rPr lang="ja-JP" altLang="en-US" sz="1200" dirty="0" smtClean="0"/>
              <a:t>山口 花子</a:t>
            </a:r>
            <a:endParaRPr kumimoji="1" lang="ja-JP" altLang="en-US" sz="1200" dirty="0"/>
          </a:p>
        </p:txBody>
      </p:sp>
      <p:sp>
        <p:nvSpPr>
          <p:cNvPr id="37" name="テキスト ボックス 36"/>
          <p:cNvSpPr txBox="1"/>
          <p:nvPr/>
        </p:nvSpPr>
        <p:spPr>
          <a:xfrm>
            <a:off x="43244" y="972000"/>
            <a:ext cx="5148000" cy="221018"/>
          </a:xfrm>
          <a:prstGeom prst="rect">
            <a:avLst/>
          </a:prstGeom>
          <a:solidFill>
            <a:schemeClr val="accent6"/>
          </a:solidFill>
        </p:spPr>
        <p:txBody>
          <a:bodyPr wrap="square" lIns="72000" tIns="18000" rIns="72000" bIns="18000" rtlCol="0" anchor="ctr">
            <a:spAutoFit/>
          </a:bodyPr>
          <a:lstStyle/>
          <a:p>
            <a:pPr marL="228600" indent="-228600">
              <a:buFont typeface="+mj-lt"/>
              <a:buAutoNum type="arabicPeriod"/>
            </a:pPr>
            <a:r>
              <a:rPr lang="ja-JP" altLang="en-US" sz="1200" b="1" dirty="0" smtClean="0">
                <a:solidFill>
                  <a:schemeClr val="bg1"/>
                </a:solidFill>
              </a:rPr>
              <a:t>背景</a:t>
            </a:r>
            <a:r>
              <a:rPr lang="ja-JP" altLang="en-US" sz="1200" b="1" dirty="0">
                <a:solidFill>
                  <a:schemeClr val="bg1"/>
                </a:solidFill>
              </a:rPr>
              <a:t>・目的</a:t>
            </a:r>
          </a:p>
        </p:txBody>
      </p:sp>
      <p:sp>
        <p:nvSpPr>
          <p:cNvPr id="40" name="テキスト ボックス 39"/>
          <p:cNvSpPr txBox="1"/>
          <p:nvPr/>
        </p:nvSpPr>
        <p:spPr>
          <a:xfrm>
            <a:off x="5233386" y="963765"/>
            <a:ext cx="6912000" cy="221018"/>
          </a:xfrm>
          <a:prstGeom prst="rect">
            <a:avLst/>
          </a:prstGeom>
          <a:solidFill>
            <a:schemeClr val="accent6"/>
          </a:solidFill>
        </p:spPr>
        <p:txBody>
          <a:bodyPr wrap="square" lIns="72000" tIns="18000" rIns="72000" bIns="18000" rtlCol="0" anchor="ctr">
            <a:spAutoFit/>
          </a:bodyPr>
          <a:lstStyle/>
          <a:p>
            <a:pPr marL="228600" indent="-228600">
              <a:buFont typeface="+mj-lt"/>
              <a:buAutoNum type="arabicPeriod" startAt="2"/>
            </a:pPr>
            <a:r>
              <a:rPr lang="ja-JP" altLang="en-US" sz="1200" b="1" dirty="0" smtClean="0">
                <a:solidFill>
                  <a:schemeClr val="bg1"/>
                </a:solidFill>
              </a:rPr>
              <a:t>提案</a:t>
            </a:r>
            <a:r>
              <a:rPr lang="ja-JP" altLang="en-US" sz="1200" b="1" dirty="0">
                <a:solidFill>
                  <a:schemeClr val="bg1"/>
                </a:solidFill>
              </a:rPr>
              <a:t>手法</a:t>
            </a:r>
          </a:p>
        </p:txBody>
      </p:sp>
      <p:sp>
        <p:nvSpPr>
          <p:cNvPr id="41" name="テキスト ボックス 40"/>
          <p:cNvSpPr txBox="1"/>
          <p:nvPr/>
        </p:nvSpPr>
        <p:spPr>
          <a:xfrm>
            <a:off x="43243" y="3387494"/>
            <a:ext cx="3622595" cy="221018"/>
          </a:xfrm>
          <a:prstGeom prst="rect">
            <a:avLst/>
          </a:prstGeom>
          <a:solidFill>
            <a:schemeClr val="accent6"/>
          </a:solidFill>
        </p:spPr>
        <p:txBody>
          <a:bodyPr wrap="square" lIns="72000" tIns="18000" rIns="72000" bIns="18000" rtlCol="0" anchor="ctr">
            <a:spAutoFit/>
          </a:bodyPr>
          <a:lstStyle/>
          <a:p>
            <a:pPr marL="228600" indent="-228600">
              <a:buFont typeface="+mj-lt"/>
              <a:buAutoNum type="arabicPeriod" startAt="3"/>
            </a:pPr>
            <a:r>
              <a:rPr lang="ja-JP" altLang="en-US" sz="1200" b="1" dirty="0" smtClean="0">
                <a:solidFill>
                  <a:schemeClr val="bg1"/>
                </a:solidFill>
              </a:rPr>
              <a:t>実験方法</a:t>
            </a:r>
            <a:endParaRPr lang="ja-JP" altLang="en-US" sz="1200" b="1" dirty="0">
              <a:solidFill>
                <a:schemeClr val="bg1"/>
              </a:solidFill>
            </a:endParaRPr>
          </a:p>
        </p:txBody>
      </p:sp>
      <p:sp>
        <p:nvSpPr>
          <p:cNvPr id="48" name="テキスト ボックス 47"/>
          <p:cNvSpPr txBox="1"/>
          <p:nvPr/>
        </p:nvSpPr>
        <p:spPr>
          <a:xfrm>
            <a:off x="8019229" y="3383306"/>
            <a:ext cx="4126157" cy="221018"/>
          </a:xfrm>
          <a:prstGeom prst="rect">
            <a:avLst/>
          </a:prstGeom>
          <a:solidFill>
            <a:schemeClr val="accent6"/>
          </a:solidFill>
        </p:spPr>
        <p:txBody>
          <a:bodyPr wrap="square" lIns="72000" tIns="18000" rIns="72000" bIns="18000" rtlCol="0" anchor="ctr">
            <a:spAutoFit/>
          </a:bodyPr>
          <a:lstStyle/>
          <a:p>
            <a:pPr marL="171450" indent="-171450">
              <a:buFont typeface="Wingdings" panose="05000000000000000000" pitchFamily="2" charset="2"/>
              <a:buChar char="n"/>
            </a:pPr>
            <a:r>
              <a:rPr lang="ja-JP" altLang="en-US" sz="1200" b="1" dirty="0" smtClean="0">
                <a:solidFill>
                  <a:schemeClr val="bg1"/>
                </a:solidFill>
              </a:rPr>
              <a:t>まとめ</a:t>
            </a:r>
            <a:endParaRPr lang="ja-JP" altLang="en-US" sz="1200" b="1" dirty="0">
              <a:solidFill>
                <a:schemeClr val="bg1"/>
              </a:solidFill>
            </a:endParaRPr>
          </a:p>
        </p:txBody>
      </p:sp>
      <p:sp>
        <p:nvSpPr>
          <p:cNvPr id="52" name="テキスト ボックス 51"/>
          <p:cNvSpPr txBox="1"/>
          <p:nvPr/>
        </p:nvSpPr>
        <p:spPr>
          <a:xfrm>
            <a:off x="3758360" y="3383306"/>
            <a:ext cx="4168346" cy="221018"/>
          </a:xfrm>
          <a:prstGeom prst="rect">
            <a:avLst/>
          </a:prstGeom>
          <a:solidFill>
            <a:schemeClr val="accent6"/>
          </a:solidFill>
        </p:spPr>
        <p:txBody>
          <a:bodyPr wrap="square" lIns="72000" tIns="18000" rIns="72000" bIns="18000" rtlCol="0" anchor="ctr">
            <a:spAutoFit/>
          </a:bodyPr>
          <a:lstStyle/>
          <a:p>
            <a:pPr marL="228600" indent="-228600">
              <a:buFont typeface="+mj-lt"/>
              <a:buAutoNum type="arabicPeriod" startAt="3"/>
            </a:pPr>
            <a:r>
              <a:rPr lang="ja-JP" altLang="en-US" sz="1200" b="1" dirty="0" smtClean="0">
                <a:solidFill>
                  <a:schemeClr val="bg1"/>
                </a:solidFill>
              </a:rPr>
              <a:t>実験結果</a:t>
            </a:r>
            <a:endParaRPr lang="ja-JP" altLang="en-US" sz="1200" b="1" dirty="0">
              <a:solidFill>
                <a:schemeClr val="bg1"/>
              </a:solidFill>
            </a:endParaRPr>
          </a:p>
        </p:txBody>
      </p:sp>
    </p:spTree>
    <p:extLst>
      <p:ext uri="{BB962C8B-B14F-4D97-AF65-F5344CB8AC3E}">
        <p14:creationId xmlns:p14="http://schemas.microsoft.com/office/powerpoint/2010/main" val="21709590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98EC1B9CC39C2741A5C0873E6AD2EC98" ma:contentTypeVersion="3" ma:contentTypeDescription="新しいドキュメントを作成します。" ma:contentTypeScope="" ma:versionID="16fe63359142dc866a7b8b20a97a9558">
  <xsd:schema xmlns:xsd="http://www.w3.org/2001/XMLSchema" xmlns:xs="http://www.w3.org/2001/XMLSchema" xmlns:p="http://schemas.microsoft.com/office/2006/metadata/properties" xmlns:ns2="028f36cb-ba00-4532-9aff-660058e94fe7" targetNamespace="http://schemas.microsoft.com/office/2006/metadata/properties" ma:root="true" ma:fieldsID="444c1402b5a8d7f5541b5277b085419e" ns2:_="">
    <xsd:import namespace="028f36cb-ba00-4532-9aff-660058e94fe7"/>
    <xsd:element name="properties">
      <xsd:complexType>
        <xsd:sequence>
          <xsd:element name="documentManagement">
            <xsd:complexType>
              <xsd:all>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8f36cb-ba00-4532-9aff-660058e94fe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3868763-AD33-4A50-9552-EBA833B0E145}">
  <ds:schemaRefs>
    <ds:schemaRef ds:uri="http://schemas.microsoft.com/sharepoint/v3/contenttype/forms"/>
  </ds:schemaRefs>
</ds:datastoreItem>
</file>

<file path=customXml/itemProps2.xml><?xml version="1.0" encoding="utf-8"?>
<ds:datastoreItem xmlns:ds="http://schemas.openxmlformats.org/officeDocument/2006/customXml" ds:itemID="{19945C90-4D99-4B7F-8B7A-7A18C4639A0C}">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226CCA32-2CA4-477A-B989-D399C2FA7D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8f36cb-ba00-4532-9aff-660058e94fe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28</TotalTime>
  <Words>196</Words>
  <Application>Microsoft Office PowerPoint</Application>
  <PresentationFormat>ワイド画面</PresentationFormat>
  <Paragraphs>39</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メイリオ</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vector>
  </TitlesOfParts>
  <Company>Hiroshima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稲見　啓生</dc:creator>
  <cp:lastModifiedBy>w050ff</cp:lastModifiedBy>
  <cp:revision>8</cp:revision>
  <dcterms:created xsi:type="dcterms:W3CDTF">2020-11-10T10:45:45Z</dcterms:created>
  <dcterms:modified xsi:type="dcterms:W3CDTF">2021-10-11T08:57:31Z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0x01010098EC1B9CC39C2741A5C0873E6AD2EC98</vt:lpwstr>
  </property>
</Properties>
</file>