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6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48172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02249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8250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179695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82407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43064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19185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07933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82975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84584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2020/11/11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137519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C1185-A0DB-436C-AAC6-A203552E5C0F}" type="datetimeFigureOut">
              <a:rPr kumimoji="1" lang="ja-JP" altLang="en-US" smtClean="0"/>
              <a:t>2020/11/11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347135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8352" y="1968512"/>
            <a:ext cx="10071932" cy="230832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smtClean="0"/>
              <a:t>発表内容に応じて自由に作成してください。</a:t>
            </a:r>
            <a:endParaRPr kumimoji="1" lang="en-US" altLang="ja-JP" dirty="0" smtClean="0"/>
          </a:p>
          <a:p>
            <a:r>
              <a:rPr lang="ja-JP" altLang="en-US" dirty="0" smtClean="0">
                <a:solidFill>
                  <a:srgbClr val="FF0000"/>
                </a:solidFill>
              </a:rPr>
              <a:t>・ポスター上部に「第</a:t>
            </a:r>
            <a:r>
              <a:rPr lang="en-US" altLang="ja-JP" dirty="0">
                <a:solidFill>
                  <a:srgbClr val="FF0000"/>
                </a:solidFill>
              </a:rPr>
              <a:t>22</a:t>
            </a:r>
            <a:r>
              <a:rPr lang="ja-JP" altLang="en-US" dirty="0" smtClean="0">
                <a:solidFill>
                  <a:srgbClr val="FF0000"/>
                </a:solidFill>
              </a:rPr>
              <a:t>回 </a:t>
            </a:r>
            <a:r>
              <a:rPr lang="en-US" altLang="ja-JP" dirty="0" smtClean="0">
                <a:solidFill>
                  <a:srgbClr val="FF0000"/>
                </a:solidFill>
              </a:rPr>
              <a:t>IEEE</a:t>
            </a:r>
            <a:r>
              <a:rPr lang="ja-JP" altLang="en-US" dirty="0" smtClean="0">
                <a:solidFill>
                  <a:srgbClr val="FF0000"/>
                </a:solidFill>
              </a:rPr>
              <a:t>広島支部学生シンポジウム」、「発表題目」、「著者らの名前・所属」、「</a:t>
            </a:r>
            <a:r>
              <a:rPr lang="ja-JP" altLang="en-US" dirty="0" smtClean="0">
                <a:solidFill>
                  <a:srgbClr val="FF0000"/>
                </a:solidFill>
              </a:rPr>
              <a:t>論文登録番号</a:t>
            </a:r>
            <a:r>
              <a:rPr lang="ja-JP" altLang="en-US" dirty="0" smtClean="0">
                <a:solidFill>
                  <a:srgbClr val="FF0000"/>
                </a:solidFill>
              </a:rPr>
              <a:t>」の記載をお願いしております。</a:t>
            </a:r>
            <a:endParaRPr lang="en-US" altLang="ja-JP" dirty="0" smtClean="0">
              <a:solidFill>
                <a:srgbClr val="FF0000"/>
              </a:solidFill>
            </a:endParaRPr>
          </a:p>
          <a:p>
            <a:r>
              <a:rPr lang="ja-JP" altLang="en-US" dirty="0" smtClean="0"/>
              <a:t>フォントサイズ</a:t>
            </a:r>
            <a:endParaRPr lang="en-US" altLang="ja-JP" dirty="0" smtClean="0"/>
          </a:p>
          <a:p>
            <a:r>
              <a:rPr lang="ja-JP" altLang="en-US" dirty="0"/>
              <a:t>　</a:t>
            </a:r>
            <a:r>
              <a:rPr lang="ja-JP" altLang="en-US" dirty="0" smtClean="0"/>
              <a:t>聴講者側の見えやすさなどを考慮して以下のサイズを推奨しております。</a:t>
            </a:r>
            <a:endParaRPr lang="en-US" altLang="ja-JP" dirty="0" smtClean="0"/>
          </a:p>
          <a:p>
            <a:r>
              <a:rPr lang="ja-JP" altLang="en-US" dirty="0" smtClean="0"/>
              <a:t>・発表</a:t>
            </a:r>
            <a:r>
              <a:rPr lang="ja-JP" altLang="en-US" dirty="0" smtClean="0"/>
              <a:t>題目：</a:t>
            </a:r>
            <a:r>
              <a:rPr lang="en-US" altLang="ja-JP" dirty="0" smtClean="0"/>
              <a:t>16pt</a:t>
            </a:r>
            <a:r>
              <a:rPr lang="ja-JP" altLang="en-US" dirty="0" smtClean="0"/>
              <a:t>以上</a:t>
            </a:r>
            <a:endParaRPr lang="en-US" altLang="ja-JP" dirty="0" smtClean="0"/>
          </a:p>
          <a:p>
            <a:r>
              <a:rPr lang="ja-JP" altLang="en-US" dirty="0" smtClean="0"/>
              <a:t>・</a:t>
            </a:r>
            <a:r>
              <a:rPr lang="ja-JP" altLang="en-US" dirty="0"/>
              <a:t> 「第</a:t>
            </a:r>
            <a:r>
              <a:rPr lang="en-US" altLang="ja-JP" dirty="0"/>
              <a:t>22</a:t>
            </a:r>
            <a:r>
              <a:rPr lang="ja-JP" altLang="en-US" dirty="0"/>
              <a:t>回 </a:t>
            </a:r>
            <a:r>
              <a:rPr lang="en-US" altLang="ja-JP" dirty="0"/>
              <a:t>IEEE</a:t>
            </a:r>
            <a:r>
              <a:rPr lang="ja-JP" altLang="en-US" dirty="0"/>
              <a:t>広島支部学生シンポジウム</a:t>
            </a:r>
            <a:r>
              <a:rPr lang="ja-JP" altLang="en-US" dirty="0" smtClean="0"/>
              <a:t>」、著者ら名前・</a:t>
            </a:r>
            <a:r>
              <a:rPr lang="ja-JP" altLang="en-US" dirty="0"/>
              <a:t>所属、論文登録番号：</a:t>
            </a:r>
            <a:r>
              <a:rPr lang="en-US" altLang="ja-JP" dirty="0" smtClean="0"/>
              <a:t>12pt</a:t>
            </a:r>
            <a:r>
              <a:rPr lang="ja-JP" altLang="en-US" dirty="0" smtClean="0"/>
              <a:t>以上</a:t>
            </a:r>
            <a:endParaRPr lang="en-US" altLang="ja-JP" dirty="0" smtClean="0"/>
          </a:p>
          <a:p>
            <a:r>
              <a:rPr lang="ja-JP" altLang="en-US" dirty="0" smtClean="0"/>
              <a:t>・本文：</a:t>
            </a:r>
            <a:r>
              <a:rPr lang="en-US" altLang="ja-JP" dirty="0" smtClean="0"/>
              <a:t>8pt</a:t>
            </a:r>
            <a:r>
              <a:rPr lang="ja-JP" altLang="en-US" dirty="0" smtClean="0"/>
              <a:t>以上</a:t>
            </a:r>
            <a:endParaRPr kumimoji="1" lang="ja-JP" altLang="en-US" dirty="0"/>
          </a:p>
        </p:txBody>
      </p:sp>
      <p:grpSp>
        <p:nvGrpSpPr>
          <p:cNvPr id="3" name="グループ化 2"/>
          <p:cNvGrpSpPr/>
          <p:nvPr/>
        </p:nvGrpSpPr>
        <p:grpSpPr>
          <a:xfrm>
            <a:off x="1048352" y="208511"/>
            <a:ext cx="9976680" cy="338554"/>
            <a:chOff x="-6127084" y="138084"/>
            <a:chExt cx="13104813" cy="584663"/>
          </a:xfrm>
        </p:grpSpPr>
        <p:sp>
          <p:nvSpPr>
            <p:cNvPr id="4" name="正方形/長方形 3"/>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5" name="正方形/長方形 4"/>
            <p:cNvSpPr/>
            <p:nvPr/>
          </p:nvSpPr>
          <p:spPr>
            <a:xfrm rot="10800000" flipV="1">
              <a:off x="-6127084" y="138084"/>
              <a:ext cx="13104813" cy="584663"/>
            </a:xfrm>
            <a:prstGeom prst="rect">
              <a:avLst/>
            </a:prstGeom>
          </p:spPr>
          <p:txBody>
            <a:bodyPr wrap="square">
              <a:spAutoFit/>
            </a:bodyPr>
            <a:lstStyle/>
            <a:p>
              <a:pPr algn="ctr"/>
              <a:r>
                <a:rPr lang="ja-JP" altLang="en-US" sz="16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a:t>
              </a: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題目</a:t>
              </a:r>
            </a:p>
          </p:txBody>
        </p:sp>
      </p:grpSp>
      <p:sp>
        <p:nvSpPr>
          <p:cNvPr id="6" name="テキスト ボックス 5"/>
          <p:cNvSpPr txBox="1"/>
          <p:nvPr/>
        </p:nvSpPr>
        <p:spPr>
          <a:xfrm>
            <a:off x="3581270" y="476153"/>
            <a:ext cx="4898588" cy="276999"/>
          </a:xfrm>
          <a:prstGeom prst="rect">
            <a:avLst/>
          </a:prstGeom>
          <a:noFill/>
        </p:spPr>
        <p:txBody>
          <a:bodyPr wrap="square" rtlCol="0">
            <a:spAutoFit/>
          </a:bodyPr>
          <a:lstStyle/>
          <a:p>
            <a:r>
              <a:rPr kumimoji="1" lang="ja-JP" altLang="en-US" sz="1200" dirty="0" smtClean="0"/>
              <a:t>◎広島 太郎</a:t>
            </a:r>
            <a:r>
              <a:rPr kumimoji="1" lang="en-US" altLang="ja-JP" sz="1200" dirty="0" smtClean="0"/>
              <a:t>(</a:t>
            </a:r>
            <a:r>
              <a:rPr lang="ja-JP" altLang="en-US" sz="1200" dirty="0" smtClean="0"/>
              <a:t>所属</a:t>
            </a:r>
            <a:r>
              <a:rPr kumimoji="1" lang="en-US" altLang="ja-JP" sz="1200" dirty="0" smtClean="0"/>
              <a:t>)</a:t>
            </a:r>
            <a:r>
              <a:rPr kumimoji="1" lang="ja-JP" altLang="en-US" sz="1200" dirty="0" err="1" smtClean="0"/>
              <a:t>，</a:t>
            </a:r>
            <a:r>
              <a:rPr lang="ja-JP" altLang="en-US" sz="1200" dirty="0"/>
              <a:t>広島 </a:t>
            </a:r>
            <a:r>
              <a:rPr lang="ja-JP" altLang="en-US" sz="1200" dirty="0" smtClean="0"/>
              <a:t>次郎，</a:t>
            </a:r>
            <a:r>
              <a:rPr lang="ja-JP" altLang="en-US" sz="1200" dirty="0"/>
              <a:t>広島 </a:t>
            </a:r>
            <a:r>
              <a:rPr lang="ja-JP" altLang="en-US" sz="1200" dirty="0" smtClean="0"/>
              <a:t>三郎，</a:t>
            </a:r>
            <a:r>
              <a:rPr lang="ja-JP" altLang="en-US" sz="1200" dirty="0"/>
              <a:t>広島 </a:t>
            </a:r>
            <a:r>
              <a:rPr lang="ja-JP" altLang="en-US" sz="1200" dirty="0" smtClean="0"/>
              <a:t>花子</a:t>
            </a:r>
            <a:endParaRPr kumimoji="1" lang="ja-JP" altLang="en-US" sz="1200" dirty="0"/>
          </a:p>
        </p:txBody>
      </p:sp>
      <p:sp>
        <p:nvSpPr>
          <p:cNvPr id="7" name="テキスト ボックス 6"/>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smtClean="0">
                <a:latin typeface="メイリオ" panose="020B0604030504040204" pitchFamily="50" charset="-128"/>
                <a:ea typeface="メイリオ" panose="020B0604030504040204" pitchFamily="50" charset="-128"/>
              </a:rPr>
              <a:t>第</a:t>
            </a:r>
            <a:r>
              <a:rPr lang="en-US" altLang="ja-JP" sz="1400" b="1" dirty="0" smtClean="0">
                <a:latin typeface="メイリオ" panose="020B0604030504040204" pitchFamily="50" charset="-128"/>
                <a:ea typeface="メイリオ" panose="020B0604030504040204" pitchFamily="50" charset="-128"/>
              </a:rPr>
              <a:t>22</a:t>
            </a:r>
            <a:r>
              <a:rPr lang="ja-JP" altLang="en-US" sz="1400" b="1" dirty="0" smtClean="0">
                <a:latin typeface="メイリオ" panose="020B0604030504040204" pitchFamily="50" charset="-128"/>
                <a:ea typeface="メイリオ" panose="020B0604030504040204" pitchFamily="50" charset="-128"/>
              </a:rPr>
              <a:t>回 </a:t>
            </a:r>
            <a:r>
              <a:rPr lang="en-US" altLang="ja-JP" sz="1400" b="1" dirty="0" smtClean="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a:t>
            </a:r>
            <a:r>
              <a:rPr lang="ja-JP" altLang="en-US" sz="1400" b="1" dirty="0" smtClean="0">
                <a:latin typeface="メイリオ" panose="020B0604030504040204" pitchFamily="50" charset="-128"/>
                <a:ea typeface="メイリオ" panose="020B0604030504040204" pitchFamily="50" charset="-128"/>
              </a:rPr>
              <a:t>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smtClean="0">
                <a:solidFill>
                  <a:srgbClr val="FF0000"/>
                </a:solidFill>
              </a:rPr>
              <a:t>発表題目</a:t>
            </a:r>
            <a:endParaRPr kumimoji="1" lang="ja-JP" altLang="en-US" sz="1400" dirty="0">
              <a:solidFill>
                <a:srgbClr val="FF0000"/>
              </a:solidFill>
            </a:endParaRPr>
          </a:p>
        </p:txBody>
      </p:sp>
      <p:sp>
        <p:nvSpPr>
          <p:cNvPr id="9" name="テキスト ボックス 8"/>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smtClean="0">
                <a:solidFill>
                  <a:srgbClr val="FF0000"/>
                </a:solidFill>
              </a:rPr>
              <a:t>著者ら名前・所属</a:t>
            </a:r>
            <a:endParaRPr kumimoji="1" lang="ja-JP" altLang="en-US" sz="1200" dirty="0">
              <a:solidFill>
                <a:srgbClr val="FF0000"/>
              </a:solidFill>
            </a:endParaRPr>
          </a:p>
        </p:txBody>
      </p:sp>
      <p:sp>
        <p:nvSpPr>
          <p:cNvPr id="10" name="テキスト ボックス 9"/>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smtClean="0">
                <a:solidFill>
                  <a:srgbClr val="FF0000"/>
                </a:solidFill>
              </a:rPr>
              <a:t>論文登録番号</a:t>
            </a:r>
            <a:endParaRPr kumimoji="1" lang="ja-JP" altLang="en-US" sz="1200" dirty="0">
              <a:solidFill>
                <a:srgbClr val="FF0000"/>
              </a:solidFill>
            </a:endParaRPr>
          </a:p>
        </p:txBody>
      </p:sp>
    </p:spTree>
    <p:extLst>
      <p:ext uri="{BB962C8B-B14F-4D97-AF65-F5344CB8AC3E}">
        <p14:creationId xmlns:p14="http://schemas.microsoft.com/office/powerpoint/2010/main" val="138084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148467" y="601429"/>
            <a:ext cx="3915205" cy="2891325"/>
            <a:chOff x="194782" y="3191841"/>
            <a:chExt cx="3915205" cy="2891325"/>
          </a:xfrm>
        </p:grpSpPr>
        <p:sp>
          <p:nvSpPr>
            <p:cNvPr id="4" name="正方形/長方形 3"/>
            <p:cNvSpPr/>
            <p:nvPr/>
          </p:nvSpPr>
          <p:spPr>
            <a:xfrm>
              <a:off x="194782" y="3330341"/>
              <a:ext cx="3915205" cy="2752825"/>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442763" y="3191841"/>
              <a:ext cx="991402" cy="276999"/>
              <a:chOff x="856649" y="4310592"/>
              <a:chExt cx="991402" cy="276999"/>
            </a:xfrm>
            <a:solidFill>
              <a:schemeClr val="bg1"/>
            </a:solidFill>
          </p:grpSpPr>
          <p:sp>
            <p:nvSpPr>
              <p:cNvPr id="9" name="角丸四角形 8"/>
              <p:cNvSpPr/>
              <p:nvPr/>
            </p:nvSpPr>
            <p:spPr>
              <a:xfrm>
                <a:off x="885524" y="4327322"/>
                <a:ext cx="943276" cy="240632"/>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56649" y="4310592"/>
                <a:ext cx="991402" cy="276999"/>
              </a:xfrm>
              <a:prstGeom prst="rect">
                <a:avLst/>
              </a:prstGeom>
              <a:noFill/>
            </p:spPr>
            <p:txBody>
              <a:bodyPr wrap="square" rtlCol="0">
                <a:spAutoFit/>
              </a:bodyPr>
              <a:lstStyle/>
              <a:p>
                <a:r>
                  <a:rPr lang="en-US" altLang="ja-JP" sz="1200" b="1" dirty="0" smtClean="0"/>
                  <a:t>1. </a:t>
                </a:r>
                <a:r>
                  <a:rPr lang="ja-JP" altLang="en-US" sz="1200" b="1" dirty="0" smtClean="0"/>
                  <a:t>研究概要</a:t>
                </a:r>
                <a:endParaRPr kumimoji="1" lang="ja-JP" altLang="en-US" sz="1200" b="1" dirty="0"/>
              </a:p>
            </p:txBody>
          </p:sp>
        </p:grpSp>
      </p:grpSp>
      <p:sp>
        <p:nvSpPr>
          <p:cNvPr id="12" name="テキスト ボックス 11"/>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smtClean="0">
                <a:latin typeface="メイリオ" panose="020B0604030504040204" pitchFamily="50" charset="-128"/>
                <a:ea typeface="メイリオ" panose="020B0604030504040204" pitchFamily="50" charset="-128"/>
              </a:rPr>
              <a:t>第</a:t>
            </a:r>
            <a:r>
              <a:rPr lang="en-US" altLang="ja-JP" sz="1400" b="1" dirty="0" smtClean="0">
                <a:latin typeface="メイリオ" panose="020B0604030504040204" pitchFamily="50" charset="-128"/>
                <a:ea typeface="メイリオ" panose="020B0604030504040204" pitchFamily="50" charset="-128"/>
              </a:rPr>
              <a:t>22</a:t>
            </a:r>
            <a:r>
              <a:rPr lang="ja-JP" altLang="en-US" sz="1400" b="1" dirty="0" smtClean="0">
                <a:latin typeface="メイリオ" panose="020B0604030504040204" pitchFamily="50" charset="-128"/>
                <a:ea typeface="メイリオ" panose="020B0604030504040204" pitchFamily="50" charset="-128"/>
              </a:rPr>
              <a:t>回 </a:t>
            </a:r>
            <a:r>
              <a:rPr lang="en-US" altLang="ja-JP" sz="1400" b="1" dirty="0" smtClean="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a:t>
            </a:r>
            <a:r>
              <a:rPr lang="ja-JP" altLang="en-US" sz="1400" b="1" dirty="0" smtClean="0">
                <a:latin typeface="メイリオ" panose="020B0604030504040204" pitchFamily="50" charset="-128"/>
                <a:ea typeface="メイリオ" panose="020B0604030504040204" pitchFamily="50" charset="-128"/>
              </a:rPr>
              <a:t>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1048352" y="208511"/>
            <a:ext cx="9976680" cy="338554"/>
            <a:chOff x="-6127084" y="138084"/>
            <a:chExt cx="13104813" cy="584663"/>
          </a:xfrm>
        </p:grpSpPr>
        <p:sp>
          <p:nvSpPr>
            <p:cNvPr id="13" name="正方形/長方形 12"/>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14" name="正方形/長方形 13"/>
            <p:cNvSpPr/>
            <p:nvPr/>
          </p:nvSpPr>
          <p:spPr>
            <a:xfrm rot="10800000" flipV="1">
              <a:off x="-6127084" y="138084"/>
              <a:ext cx="13104813" cy="584663"/>
            </a:xfrm>
            <a:prstGeom prst="rect">
              <a:avLst/>
            </a:prstGeom>
          </p:spPr>
          <p:txBody>
            <a:bodyPr wrap="square">
              <a:spAutoFit/>
            </a:bodyPr>
            <a:lstStyle/>
            <a:p>
              <a:pPr algn="ctr"/>
              <a:r>
                <a:rPr lang="ja-JP" altLang="en-US" sz="16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a:t>
              </a: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題目</a:t>
              </a:r>
            </a:p>
          </p:txBody>
        </p:sp>
      </p:grpSp>
      <p:grpSp>
        <p:nvGrpSpPr>
          <p:cNvPr id="18" name="グループ化 17"/>
          <p:cNvGrpSpPr/>
          <p:nvPr/>
        </p:nvGrpSpPr>
        <p:grpSpPr>
          <a:xfrm>
            <a:off x="148467" y="3513703"/>
            <a:ext cx="3915205" cy="3252542"/>
            <a:chOff x="194782" y="3191841"/>
            <a:chExt cx="3915205" cy="2908257"/>
          </a:xfrm>
        </p:grpSpPr>
        <p:sp>
          <p:nvSpPr>
            <p:cNvPr id="19" name="正方形/長方形 18"/>
            <p:cNvSpPr/>
            <p:nvPr/>
          </p:nvSpPr>
          <p:spPr>
            <a:xfrm>
              <a:off x="194782" y="3347555"/>
              <a:ext cx="3915205" cy="2752543"/>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442763" y="3191841"/>
              <a:ext cx="991402" cy="257362"/>
              <a:chOff x="856649" y="4310592"/>
              <a:chExt cx="991402" cy="257362"/>
            </a:xfrm>
            <a:solidFill>
              <a:schemeClr val="bg1"/>
            </a:solidFill>
          </p:grpSpPr>
          <p:sp>
            <p:nvSpPr>
              <p:cNvPr id="21" name="角丸四角形 20"/>
              <p:cNvSpPr/>
              <p:nvPr/>
            </p:nvSpPr>
            <p:spPr>
              <a:xfrm>
                <a:off x="885524" y="4327322"/>
                <a:ext cx="943276" cy="240632"/>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56649" y="4310592"/>
                <a:ext cx="991402" cy="253517"/>
              </a:xfrm>
              <a:prstGeom prst="rect">
                <a:avLst/>
              </a:prstGeom>
              <a:noFill/>
            </p:spPr>
            <p:txBody>
              <a:bodyPr wrap="square" rtlCol="0">
                <a:spAutoFit/>
              </a:bodyPr>
              <a:lstStyle/>
              <a:p>
                <a:r>
                  <a:rPr kumimoji="1" lang="en-US" altLang="ja-JP" sz="1200" b="1" dirty="0" smtClean="0"/>
                  <a:t>2. </a:t>
                </a:r>
                <a:r>
                  <a:rPr kumimoji="1" lang="ja-JP" altLang="en-US" sz="1200" b="1" dirty="0" smtClean="0"/>
                  <a:t>研究内容</a:t>
                </a:r>
                <a:endParaRPr kumimoji="1" lang="ja-JP" altLang="en-US" sz="1200" b="1" dirty="0"/>
              </a:p>
            </p:txBody>
          </p:sp>
        </p:grpSp>
      </p:grpSp>
      <p:grpSp>
        <p:nvGrpSpPr>
          <p:cNvPr id="23" name="グループ化 22"/>
          <p:cNvGrpSpPr/>
          <p:nvPr/>
        </p:nvGrpSpPr>
        <p:grpSpPr>
          <a:xfrm>
            <a:off x="4148098" y="3715178"/>
            <a:ext cx="3915205" cy="3051066"/>
            <a:chOff x="194782" y="3126218"/>
            <a:chExt cx="3915205" cy="2956948"/>
          </a:xfrm>
        </p:grpSpPr>
        <p:sp>
          <p:nvSpPr>
            <p:cNvPr id="24" name="正方形/長方形 23"/>
            <p:cNvSpPr/>
            <p:nvPr/>
          </p:nvSpPr>
          <p:spPr>
            <a:xfrm>
              <a:off x="194782" y="3260446"/>
              <a:ext cx="3915205" cy="2822720"/>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p:cNvGrpSpPr/>
            <p:nvPr/>
          </p:nvGrpSpPr>
          <p:grpSpPr>
            <a:xfrm>
              <a:off x="385010" y="3126218"/>
              <a:ext cx="1680075" cy="268453"/>
              <a:chOff x="798896" y="4244969"/>
              <a:chExt cx="1680075" cy="268453"/>
            </a:xfrm>
            <a:solidFill>
              <a:schemeClr val="bg1"/>
            </a:solidFill>
          </p:grpSpPr>
          <p:sp>
            <p:nvSpPr>
              <p:cNvPr id="26" name="角丸四角形 25"/>
              <p:cNvSpPr/>
              <p:nvPr/>
            </p:nvSpPr>
            <p:spPr>
              <a:xfrm>
                <a:off x="801098" y="4274436"/>
                <a:ext cx="1593447" cy="209520"/>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798896" y="4244969"/>
                <a:ext cx="1680075" cy="268453"/>
              </a:xfrm>
              <a:prstGeom prst="rect">
                <a:avLst/>
              </a:prstGeom>
              <a:noFill/>
            </p:spPr>
            <p:txBody>
              <a:bodyPr wrap="square" rtlCol="0">
                <a:spAutoFit/>
              </a:bodyPr>
              <a:lstStyle/>
              <a:p>
                <a:r>
                  <a:rPr lang="en-US" altLang="ja-JP" sz="1200" b="1" dirty="0" smtClean="0"/>
                  <a:t>3. </a:t>
                </a:r>
                <a:r>
                  <a:rPr lang="ja-JP" altLang="en-US" sz="1200" b="1" dirty="0" smtClean="0"/>
                  <a:t>シミュレーション</a:t>
                </a:r>
                <a:endParaRPr kumimoji="1" lang="ja-JP" altLang="en-US" sz="1200" b="1" dirty="0"/>
              </a:p>
            </p:txBody>
          </p:sp>
        </p:grpSp>
      </p:grpSp>
      <p:grpSp>
        <p:nvGrpSpPr>
          <p:cNvPr id="28" name="グループ化 27"/>
          <p:cNvGrpSpPr/>
          <p:nvPr/>
        </p:nvGrpSpPr>
        <p:grpSpPr>
          <a:xfrm>
            <a:off x="8147729" y="3891649"/>
            <a:ext cx="3915205" cy="2874596"/>
            <a:chOff x="194782" y="3208570"/>
            <a:chExt cx="3915205" cy="2874596"/>
          </a:xfrm>
        </p:grpSpPr>
        <p:sp>
          <p:nvSpPr>
            <p:cNvPr id="29" name="正方形/長方形 28"/>
            <p:cNvSpPr/>
            <p:nvPr/>
          </p:nvSpPr>
          <p:spPr>
            <a:xfrm>
              <a:off x="194782" y="3330341"/>
              <a:ext cx="3915205" cy="2752825"/>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 name="グループ化 29"/>
            <p:cNvGrpSpPr/>
            <p:nvPr/>
          </p:nvGrpSpPr>
          <p:grpSpPr>
            <a:xfrm>
              <a:off x="423513" y="3208570"/>
              <a:ext cx="1811880" cy="276999"/>
              <a:chOff x="837399" y="4327321"/>
              <a:chExt cx="1811880" cy="276999"/>
            </a:xfrm>
            <a:solidFill>
              <a:schemeClr val="bg1"/>
            </a:solidFill>
          </p:grpSpPr>
          <p:sp>
            <p:nvSpPr>
              <p:cNvPr id="31" name="角丸四角形 30"/>
              <p:cNvSpPr/>
              <p:nvPr/>
            </p:nvSpPr>
            <p:spPr>
              <a:xfrm>
                <a:off x="885523" y="4327321"/>
                <a:ext cx="1681941" cy="247213"/>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837399" y="4327321"/>
                <a:ext cx="1811880" cy="276999"/>
              </a:xfrm>
              <a:prstGeom prst="rect">
                <a:avLst/>
              </a:prstGeom>
              <a:noFill/>
            </p:spPr>
            <p:txBody>
              <a:bodyPr wrap="square" rtlCol="0">
                <a:spAutoFit/>
              </a:bodyPr>
              <a:lstStyle/>
              <a:p>
                <a:r>
                  <a:rPr lang="en-US" altLang="ja-JP" sz="1200" b="1" dirty="0"/>
                  <a:t>4</a:t>
                </a:r>
                <a:r>
                  <a:rPr lang="en-US" altLang="ja-JP" sz="1200" b="1" dirty="0" smtClean="0"/>
                  <a:t>. </a:t>
                </a:r>
                <a:r>
                  <a:rPr lang="ja-JP" altLang="en-US" sz="1200" b="1" dirty="0" smtClean="0"/>
                  <a:t>まとめ・今後の展望</a:t>
                </a:r>
                <a:endParaRPr kumimoji="1" lang="ja-JP" altLang="en-US" sz="1200" b="1" dirty="0"/>
              </a:p>
            </p:txBody>
          </p:sp>
        </p:grpSp>
      </p:grpSp>
      <p:sp>
        <p:nvSpPr>
          <p:cNvPr id="34" name="正方形/長方形 33"/>
          <p:cNvSpPr/>
          <p:nvPr/>
        </p:nvSpPr>
        <p:spPr>
          <a:xfrm>
            <a:off x="4148098" y="755577"/>
            <a:ext cx="3915205" cy="2929198"/>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8147729" y="755576"/>
            <a:ext cx="3915205" cy="3050969"/>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154197" y="849011"/>
            <a:ext cx="3766802" cy="276999"/>
          </a:xfrm>
          <a:prstGeom prst="rect">
            <a:avLst/>
          </a:prstGeom>
          <a:noFill/>
        </p:spPr>
        <p:txBody>
          <a:bodyPr wrap="square" rtlCol="0">
            <a:spAutoFit/>
          </a:bodyPr>
          <a:lstStyle/>
          <a:p>
            <a:r>
              <a:rPr kumimoji="1" lang="en-US" altLang="ja-JP" sz="1200" dirty="0" smtClean="0"/>
              <a:t>2 .</a:t>
            </a:r>
            <a:r>
              <a:rPr kumimoji="1" lang="ja-JP" altLang="en-US" sz="1200" dirty="0" smtClean="0"/>
              <a:t>つづき</a:t>
            </a:r>
            <a:endParaRPr kumimoji="1" lang="ja-JP" altLang="en-US" sz="1200" dirty="0"/>
          </a:p>
        </p:txBody>
      </p:sp>
      <p:sp>
        <p:nvSpPr>
          <p:cNvPr id="44" name="テキスト ボックス 43"/>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smtClean="0">
                <a:solidFill>
                  <a:srgbClr val="FF0000"/>
                </a:solidFill>
              </a:rPr>
              <a:t>発表題目</a:t>
            </a:r>
            <a:endParaRPr kumimoji="1" lang="ja-JP" altLang="en-US" sz="1400" dirty="0">
              <a:solidFill>
                <a:srgbClr val="FF0000"/>
              </a:solidFill>
            </a:endParaRPr>
          </a:p>
        </p:txBody>
      </p:sp>
      <p:sp>
        <p:nvSpPr>
          <p:cNvPr id="45" name="テキスト ボックス 44"/>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smtClean="0">
                <a:solidFill>
                  <a:srgbClr val="FF0000"/>
                </a:solidFill>
              </a:rPr>
              <a:t>発表者ら名前・所属</a:t>
            </a:r>
            <a:endParaRPr kumimoji="1" lang="ja-JP" altLang="en-US" sz="1200" dirty="0">
              <a:solidFill>
                <a:srgbClr val="FF0000"/>
              </a:solidFill>
            </a:endParaRPr>
          </a:p>
        </p:txBody>
      </p:sp>
      <p:sp>
        <p:nvSpPr>
          <p:cNvPr id="47" name="Text Box 182"/>
          <p:cNvSpPr txBox="1">
            <a:spLocks noChangeArrowheads="1"/>
          </p:cNvSpPr>
          <p:nvPr/>
        </p:nvSpPr>
        <p:spPr bwMode="auto">
          <a:xfrm>
            <a:off x="4165723" y="4005726"/>
            <a:ext cx="2043152"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3.1. </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シミュレーション条件</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Text Box 182"/>
          <p:cNvSpPr txBox="1">
            <a:spLocks noChangeArrowheads="1"/>
          </p:cNvSpPr>
          <p:nvPr/>
        </p:nvSpPr>
        <p:spPr bwMode="auto">
          <a:xfrm>
            <a:off x="8221929" y="805347"/>
            <a:ext cx="2131745"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3.2. </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シミュレーション</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結果</a:t>
            </a:r>
          </a:p>
        </p:txBody>
      </p:sp>
      <p:sp>
        <p:nvSpPr>
          <p:cNvPr id="50" name="Text Box 182"/>
          <p:cNvSpPr txBox="1">
            <a:spLocks noChangeArrowheads="1"/>
          </p:cNvSpPr>
          <p:nvPr/>
        </p:nvSpPr>
        <p:spPr bwMode="auto">
          <a:xfrm>
            <a:off x="8222604" y="4226774"/>
            <a:ext cx="655370"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まと</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め</a:t>
            </a:r>
          </a:p>
        </p:txBody>
      </p:sp>
      <p:sp>
        <p:nvSpPr>
          <p:cNvPr id="51" name="Text Box 182"/>
          <p:cNvSpPr txBox="1">
            <a:spLocks noChangeArrowheads="1"/>
          </p:cNvSpPr>
          <p:nvPr/>
        </p:nvSpPr>
        <p:spPr bwMode="auto">
          <a:xfrm>
            <a:off x="8177514" y="5382138"/>
            <a:ext cx="940920"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今後</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展望</a:t>
            </a:r>
          </a:p>
        </p:txBody>
      </p:sp>
      <p:sp>
        <p:nvSpPr>
          <p:cNvPr id="46" name="テキスト ボックス 45"/>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smtClean="0">
                <a:solidFill>
                  <a:srgbClr val="FF0000"/>
                </a:solidFill>
              </a:rPr>
              <a:t>論文登録番号</a:t>
            </a:r>
            <a:endParaRPr kumimoji="1" lang="ja-JP" altLang="en-US" sz="1200" dirty="0">
              <a:solidFill>
                <a:srgbClr val="FF0000"/>
              </a:solidFill>
            </a:endParaRPr>
          </a:p>
        </p:txBody>
      </p:sp>
      <p:sp>
        <p:nvSpPr>
          <p:cNvPr id="39" name="テキスト ボックス 38"/>
          <p:cNvSpPr txBox="1"/>
          <p:nvPr/>
        </p:nvSpPr>
        <p:spPr>
          <a:xfrm>
            <a:off x="3581270" y="476153"/>
            <a:ext cx="4898588" cy="276999"/>
          </a:xfrm>
          <a:prstGeom prst="rect">
            <a:avLst/>
          </a:prstGeom>
          <a:noFill/>
        </p:spPr>
        <p:txBody>
          <a:bodyPr wrap="square" rtlCol="0">
            <a:spAutoFit/>
          </a:bodyPr>
          <a:lstStyle/>
          <a:p>
            <a:r>
              <a:rPr kumimoji="1" lang="ja-JP" altLang="en-US" sz="1200" dirty="0" smtClean="0"/>
              <a:t>◎広島 太郎</a:t>
            </a:r>
            <a:r>
              <a:rPr kumimoji="1" lang="en-US" altLang="ja-JP" sz="1200" dirty="0" smtClean="0"/>
              <a:t>(</a:t>
            </a:r>
            <a:r>
              <a:rPr lang="ja-JP" altLang="en-US" sz="1200" dirty="0" smtClean="0"/>
              <a:t>所属</a:t>
            </a:r>
            <a:r>
              <a:rPr kumimoji="1" lang="en-US" altLang="ja-JP" sz="1200" dirty="0" smtClean="0"/>
              <a:t>)</a:t>
            </a:r>
            <a:r>
              <a:rPr kumimoji="1" lang="ja-JP" altLang="en-US" sz="1200" dirty="0" err="1" smtClean="0"/>
              <a:t>，</a:t>
            </a:r>
            <a:r>
              <a:rPr lang="ja-JP" altLang="en-US" sz="1200" dirty="0"/>
              <a:t>広島 </a:t>
            </a:r>
            <a:r>
              <a:rPr lang="ja-JP" altLang="en-US" sz="1200" dirty="0" smtClean="0"/>
              <a:t>次郎，</a:t>
            </a:r>
            <a:r>
              <a:rPr lang="ja-JP" altLang="en-US" sz="1200" dirty="0"/>
              <a:t>広島 </a:t>
            </a:r>
            <a:r>
              <a:rPr lang="ja-JP" altLang="en-US" sz="1200" dirty="0" smtClean="0"/>
              <a:t>三郎，</a:t>
            </a:r>
            <a:r>
              <a:rPr lang="ja-JP" altLang="en-US" sz="1200" dirty="0"/>
              <a:t>広島 </a:t>
            </a:r>
            <a:r>
              <a:rPr lang="ja-JP" altLang="en-US" sz="1200" dirty="0" smtClean="0"/>
              <a:t>花子</a:t>
            </a:r>
            <a:endParaRPr kumimoji="1" lang="ja-JP" altLang="en-US" sz="1200" dirty="0"/>
          </a:p>
        </p:txBody>
      </p:sp>
    </p:spTree>
    <p:extLst>
      <p:ext uri="{BB962C8B-B14F-4D97-AF65-F5344CB8AC3E}">
        <p14:creationId xmlns:p14="http://schemas.microsoft.com/office/powerpoint/2010/main" val="8206069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EC1B9CC39C2741A5C0873E6AD2EC98" ma:contentTypeVersion="3" ma:contentTypeDescription="新しいドキュメントを作成します。" ma:contentTypeScope="" ma:versionID="16fe63359142dc866a7b8b20a97a9558">
  <xsd:schema xmlns:xsd="http://www.w3.org/2001/XMLSchema" xmlns:xs="http://www.w3.org/2001/XMLSchema" xmlns:p="http://schemas.microsoft.com/office/2006/metadata/properties" xmlns:ns2="028f36cb-ba00-4532-9aff-660058e94fe7" targetNamespace="http://schemas.microsoft.com/office/2006/metadata/properties" ma:root="true" ma:fieldsID="444c1402b5a8d7f5541b5277b085419e" ns2:_="">
    <xsd:import namespace="028f36cb-ba00-4532-9aff-660058e94fe7"/>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f36cb-ba00-4532-9aff-660058e94f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6CCA32-2CA4-477A-B989-D399C2FA7DB7}"/>
</file>

<file path=customXml/itemProps2.xml><?xml version="1.0" encoding="utf-8"?>
<ds:datastoreItem xmlns:ds="http://schemas.openxmlformats.org/officeDocument/2006/customXml" ds:itemID="{03868763-AD33-4A50-9552-EBA833B0E145}"/>
</file>

<file path=customXml/itemProps3.xml><?xml version="1.0" encoding="utf-8"?>
<ds:datastoreItem xmlns:ds="http://schemas.openxmlformats.org/officeDocument/2006/customXml" ds:itemID="{19945C90-4D99-4B7F-8B7A-7A18C4639A0C}"/>
</file>

<file path=docProps/app.xml><?xml version="1.0" encoding="utf-8"?>
<Properties xmlns="http://schemas.openxmlformats.org/officeDocument/2006/extended-properties" xmlns:vt="http://schemas.openxmlformats.org/officeDocument/2006/docPropsVTypes">
  <TotalTime>1</TotalTime>
  <Words>152</Words>
  <Application>Microsoft Office PowerPoint</Application>
  <PresentationFormat>ワイド画面</PresentationFormat>
  <Paragraphs>28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Office テーマ</vt:lpstr>
      <vt:lpstr>PowerPoint プレゼンテーション</vt:lpstr>
      <vt:lpstr>PowerPoint プレゼンテーション</vt:lpstr>
    </vt:vector>
  </TitlesOfParts>
  <Company>Hiroshima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稲見　啓生</dc:creator>
  <cp:lastModifiedBy>稲見　啓生</cp:lastModifiedBy>
  <cp:revision>4</cp:revision>
  <dcterms:created xsi:type="dcterms:W3CDTF">2020-11-10T10:45:45Z</dcterms:created>
  <dcterms:modified xsi:type="dcterms:W3CDTF">2020-11-11T08:08:24Z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0x01010098EC1B9CC39C2741A5C0873E6AD2EC98</vt:lpwstr>
  </property>
</Properties>
</file>